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3" r:id="rId5"/>
  </p:sldMasterIdLst>
  <p:notesMasterIdLst>
    <p:notesMasterId r:id="rId18"/>
  </p:notesMasterIdLst>
  <p:handoutMasterIdLst>
    <p:handoutMasterId r:id="rId19"/>
  </p:handoutMasterIdLst>
  <p:sldIdLst>
    <p:sldId id="263" r:id="rId6"/>
    <p:sldId id="267" r:id="rId7"/>
    <p:sldId id="269" r:id="rId8"/>
    <p:sldId id="270" r:id="rId9"/>
    <p:sldId id="271" r:id="rId10"/>
    <p:sldId id="272" r:id="rId11"/>
    <p:sldId id="274" r:id="rId12"/>
    <p:sldId id="275" r:id="rId13"/>
    <p:sldId id="276" r:id="rId14"/>
    <p:sldId id="279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167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4" autoAdjust="0"/>
    <p:restoredTop sz="82530"/>
  </p:normalViewPr>
  <p:slideViewPr>
    <p:cSldViewPr snapToGrid="0">
      <p:cViewPr varScale="1">
        <p:scale>
          <a:sx n="91" d="100"/>
          <a:sy n="91" d="100"/>
        </p:scale>
        <p:origin x="171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7E362-2F52-404E-8786-E3BC6042543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D957B-20A1-43C7-9587-16C01FD60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21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D23EF-E3F9-AF4F-B553-EAC3453EDB8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FC4CB-3D95-E245-ABFA-3455484C6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7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FC4CB-3D95-E245-ABFA-3455484C67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4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untsystem.edu/about-us/branding-communication-guide/brand-identity-communications-guide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uidelines -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85011" y="1581191"/>
            <a:ext cx="112199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Limit presentations to a maximum of 10 slides when possible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Keep presentation</a:t>
            </a:r>
            <a:r>
              <a:rPr lang="en-US" baseline="0" dirty="0">
                <a:latin typeface="Calibri" panose="020F0502020204030204" pitchFamily="34" charset="0"/>
              </a:rPr>
              <a:t> to 20 minutes maximum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aseline="0" dirty="0">
                <a:latin typeface="Calibri" panose="020F0502020204030204" pitchFamily="34" charset="0"/>
              </a:rPr>
              <a:t>Font size between 28-30 pt. minimum</a:t>
            </a:r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Use this standard template with fewer words, larger type</a:t>
            </a:r>
          </a:p>
          <a:p>
            <a:pPr marL="342900" marR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 fonts: Helvetica (sans serif) or Garamond (serif). Be consistent with one font.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Begin with a succinct summary statement on Opening Slide that defines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what will be presented and why this is relevant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Simplify data to graphically show the key trend(s) or challenge(s)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high quality graphics and 300 dpi photos</a:t>
            </a:r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Don’t assume that complex data reveals a story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85011" y="431970"/>
            <a:ext cx="9887993" cy="71722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Content Guidelines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3047D-F325-8F47-9A24-745E92E5C9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13B90-7C2C-5D4F-8E83-C2C38A654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F9481-AB2D-E14C-A2E5-D08A21ADF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64823"/>
            <a:ext cx="5181600" cy="3148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4169D-0A2A-BB4A-A6AA-BDFE1AFE5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64823"/>
            <a:ext cx="5181600" cy="31484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1EFA0-2211-B44A-8F4E-46E2E1B11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ED1D-4783-F849-8CFE-A7712EC6F30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8326C-0974-894C-8C77-5D82D34F9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E53BA-8FB1-6E49-8698-722AEAFB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9F9-F9B4-6F42-8FBB-EEFCBE9A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15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798F6-EF5F-5A49-B18B-F3947FA4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21373"/>
            <a:ext cx="10515600" cy="7436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567D3-B6B1-0A4B-8C42-A12B13E75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2828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DCDC6-65BA-AD41-AC33-BAC251A7F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15487"/>
            <a:ext cx="5157787" cy="2984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964FF7-8928-D84F-B167-D03BAF7EE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2828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FDC176-D44A-EF46-8C06-B12F5636A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15487"/>
            <a:ext cx="5183188" cy="2984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7447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3AE65-807E-F441-B83D-D90008706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CF9B1-F2C3-2047-B10D-15640124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ED1D-4783-F849-8CFE-A7712EC6F30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20730-1753-8D4B-93B4-7618F80E9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99A22-8AD6-1042-9E32-030AC4D5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9F9-F9B4-6F42-8FBB-EEFCBE9A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35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AC09F2-7599-CB40-8C87-BADE573D8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ED1D-4783-F849-8CFE-A7712EC6F30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D5187A-807A-2D45-BC7B-0FDABFF6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0AC7F-2620-D54C-AD3A-7E5CC82F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9F9-F9B4-6F42-8FBB-EEFCBE9A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57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75148-B2D4-2546-BCC0-C2C94E241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26562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87412-C7D8-B24C-AB79-B03EF218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26564"/>
            <a:ext cx="6172200" cy="45145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9CD0A-675C-3240-892D-22D4671C6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88474"/>
            <a:ext cx="3932237" cy="32526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F5BCA-97BB-504B-A7AE-067D760B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ED1D-4783-F849-8CFE-A7712EC6F30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45641-5C34-A24D-B016-309808B7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6DFB3-312C-1B40-9A12-4E3B1A79D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9F9-F9B4-6F42-8FBB-EEFCBE9A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99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52AD7-CC08-6747-B537-34896D059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8719"/>
            <a:ext cx="3932237" cy="9731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16B09D-BD3E-324B-960F-E724E76AF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88719"/>
            <a:ext cx="6172200" cy="46177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F2683-D3CE-6241-9ED4-F0DB2B71E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9062"/>
            <a:ext cx="3932237" cy="35073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DEABD-B5FE-F148-ABFE-8384AF1A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ED1D-4783-F849-8CFE-A7712EC6F30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CE75F-A1CB-F043-B2EC-A120B5A2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02FA1-A8F7-1049-8ADC-6F007BCB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9F9-F9B4-6F42-8FBB-EEFCBE9A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80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CBF02-E663-6B43-9225-7E32F24AF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295040-4014-724C-85C5-F0CE4EC31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DEE85-A649-E542-863C-B5A7507D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ED1D-4783-F849-8CFE-A7712EC6F30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34A10-6725-BA41-B545-CDB40250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683F2-F804-2446-A2C0-50BDEA5A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9F9-F9B4-6F42-8FBB-EEFCBE9A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26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E14CDF-2A42-614D-9258-35D20E297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200512"/>
            <a:ext cx="2628900" cy="4945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E5925-06A8-A94F-B656-369DB67DD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20040" y="1200512"/>
            <a:ext cx="8252459" cy="4945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06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Guidelines -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85011" y="1698547"/>
            <a:ext cx="11219935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Include multiyear data when possible and connect the dots with succinct comments in bullet-point form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Last slide is a conclusion, e.g. the significance of what we’ve done, are going to do, recommend as next steps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Include a call to action for questions as part of closing.</a:t>
            </a:r>
          </a:p>
          <a:p>
            <a:pPr marL="342900" marR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Smile, make eye contact, keep your head up</a:t>
            </a:r>
          </a:p>
          <a:p>
            <a:pPr marL="342900" marR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stories, don’t just read slides</a:t>
            </a:r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Additional UNT System style guidelines available online at: </a:t>
            </a:r>
            <a:r>
              <a:rPr lang="en-US" dirty="0">
                <a:latin typeface="Calibri" panose="020F0502020204030204" pitchFamily="34" charset="0"/>
                <a:hlinkClick r:id="rId2"/>
              </a:rPr>
              <a:t>http://www.untsystem.edu/about-us/branding-communication-guide/brand-identity-communications-guide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pPr fontAlgn="base"/>
            <a:endParaRPr lang="en-US" dirty="0">
              <a:latin typeface="Calibri" panose="020F0502020204030204" pitchFamily="34" charset="0"/>
            </a:endParaRPr>
          </a:p>
          <a:p>
            <a:endParaRPr lang="en-US" sz="3000" dirty="0">
              <a:latin typeface="Calibri" panose="020F050202020403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85011" y="431970"/>
            <a:ext cx="9887993" cy="71722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Content Guidelines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02EB92-99CD-F849-8A01-00F9B98270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HS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5528C8-D50F-B046-B0CE-04CBF02BA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0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HSC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5CC88D-1528-2F4E-9300-E0260FC96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HSC Open/Clo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442030-9652-124D-B3D1-4F2744EBC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6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THSC Open/Clo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B123A9-BE5A-704F-A723-42AF0E8638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0B89-DD47-FF41-8699-5EB495166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3C43C7-4E22-8F49-A632-FB4A27935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23327-69CA-6C4F-82E6-F7E0B0B6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ED1D-4783-F849-8CFE-A7712EC6F30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E2118-A7E4-BC4A-8E97-99BD99E8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B2C65-55E0-F243-869B-EBDBDAD2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9F9-F9B4-6F42-8FBB-EEFCBE9A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6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D5ACF-08C0-D84F-97AB-3144A020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3AF86-EA23-EC4A-B6A9-68C72205E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F082A-CAB1-1247-B1FC-C6B63B345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ED1D-4783-F849-8CFE-A7712EC6F30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19E28-4FAC-E74E-894A-D8FE73097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F7567-1952-DC4A-8CD6-BD98B495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9F9-F9B4-6F42-8FBB-EEFCBE9A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0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814D0-88D2-524C-A559-67F522FC5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1132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3D104-45CE-B74D-BF6E-D3014FA80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9455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6A04D-CE9B-2344-934E-D6195F80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ED1D-4783-F849-8CFE-A7712EC6F30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87FF2-11DF-E744-85B5-1F7016DC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9A317-CA73-5D4B-900F-5F1888CA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9F9-F9B4-6F42-8FBB-EEFCBE9A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5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44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11" r:id="rId2"/>
    <p:sldLayoutId id="2147483709" r:id="rId3"/>
    <p:sldLayoutId id="2147483689" r:id="rId4"/>
    <p:sldLayoutId id="2147483690" r:id="rId5"/>
    <p:sldLayoutId id="2147483712" r:id="rId6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1BFE60A-6261-9C41-9A25-D2AD67261CC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CA5B6-626C-9A41-AB8D-0DBD52926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72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B3A3A-72B1-0242-980F-C6AEC0856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87758"/>
            <a:ext cx="10515600" cy="3086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325C0-41F4-4B43-AC2F-12765F908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9252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3ED1D-4783-F849-8CFE-A7712EC6F30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C0782-78C2-D743-B2B9-C2D12B7FF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9252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BA435-F879-BA43-B311-7882D9CDE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9252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F39F9-F9B4-6F42-8FBB-EEFCBE9A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0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thsc.edu/registrar/" TargetMode="External"/><Relationship Id="rId2" Type="http://schemas.openxmlformats.org/officeDocument/2006/relationships/hyperlink" Target="https://www.unthsc.edu/myhsc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unthsc.edu/students/student-health/insurance-and-billing" TargetMode="External"/><Relationship Id="rId5" Type="http://schemas.openxmlformats.org/officeDocument/2006/relationships/hyperlink" Target="https://www.unthsc.edu/student-finance/" TargetMode="External"/><Relationship Id="rId4" Type="http://schemas.openxmlformats.org/officeDocument/2006/relationships/hyperlink" Target="https://www.unthsc.edu/financial-aid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finaid@unthsc.edu" TargetMode="External"/><Relationship Id="rId2" Type="http://schemas.openxmlformats.org/officeDocument/2006/relationships/hyperlink" Target="http://www.unthsc.edu/financial-aid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hyperlink" Target="https://www.unthsc.edu/financial-aid/" TargetMode="External"/><Relationship Id="rId4" Type="http://schemas.openxmlformats.org/officeDocument/2006/relationships/hyperlink" Target="mailto:scholarships@unthsc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unthsc.edu/financial-aid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E988BDCF-1C0C-3442-8D84-CC99E2BA974E}"/>
              </a:ext>
            </a:extLst>
          </p:cNvPr>
          <p:cNvSpPr txBox="1">
            <a:spLocks/>
          </p:cNvSpPr>
          <p:nvPr/>
        </p:nvSpPr>
        <p:spPr>
          <a:xfrm>
            <a:off x="838200" y="2254649"/>
            <a:ext cx="10817506" cy="28975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Financial Aid Office</a:t>
            </a:r>
            <a:b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3600" b="1" dirty="0">
                <a:solidFill>
                  <a:srgbClr val="253746"/>
                </a:solidFill>
                <a:latin typeface="Helvetica" charset="0"/>
                <a:ea typeface="Helvetica" charset="0"/>
                <a:cs typeface="Helvetica" charset="0"/>
              </a:rPr>
              <a:t>Making Education Possible</a:t>
            </a:r>
            <a:endParaRPr lang="en-US" sz="3200" b="1" dirty="0">
              <a:solidFill>
                <a:srgbClr val="2537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B71D75-430E-4ACC-B32A-24995B1F5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777" y="1705825"/>
            <a:ext cx="4171098" cy="381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597493C-FDF9-D14F-9029-6FA69D1D0B78}"/>
              </a:ext>
            </a:extLst>
          </p:cNvPr>
          <p:cNvSpPr txBox="1">
            <a:spLocks/>
          </p:cNvSpPr>
          <p:nvPr/>
        </p:nvSpPr>
        <p:spPr>
          <a:xfrm>
            <a:off x="687247" y="1270001"/>
            <a:ext cx="10817506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59EDDEC-1F73-E24D-9F3A-3E7E285BFE21}"/>
              </a:ext>
            </a:extLst>
          </p:cNvPr>
          <p:cNvSpPr txBox="1">
            <a:spLocks/>
          </p:cNvSpPr>
          <p:nvPr/>
        </p:nvSpPr>
        <p:spPr>
          <a:xfrm>
            <a:off x="687247" y="1270001"/>
            <a:ext cx="10817506" cy="50428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28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1B693-0946-B944-8F41-5FB4DEDF9BDB}"/>
              </a:ext>
            </a:extLst>
          </p:cNvPr>
          <p:cNvSpPr txBox="1">
            <a:spLocks/>
          </p:cNvSpPr>
          <p:nvPr/>
        </p:nvSpPr>
        <p:spPr>
          <a:xfrm>
            <a:off x="687247" y="172721"/>
            <a:ext cx="10817506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600" b="1" spc="100" dirty="0">
                <a:solidFill>
                  <a:srgbClr val="253746"/>
                </a:solidFill>
                <a:latin typeface="Helvetica" charset="0"/>
                <a:ea typeface="Helvetica" charset="0"/>
                <a:cs typeface="Helvetica" charset="0"/>
              </a:rPr>
              <a:t>ONLINE RESOURCES</a:t>
            </a:r>
            <a:endParaRPr lang="en-US" sz="3600" b="1" dirty="0">
              <a:solidFill>
                <a:srgbClr val="2537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093C61-976E-4E19-9FDB-CE3B4331F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836" y="1270001"/>
            <a:ext cx="3819325" cy="4847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8510E6-D03E-4706-B9E8-C169B40C0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6" y="1270001"/>
            <a:ext cx="5361558" cy="4847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76851" y="3791439"/>
            <a:ext cx="3215149" cy="64633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This page contains all financial resources in one place</a:t>
            </a:r>
          </a:p>
        </p:txBody>
      </p:sp>
    </p:spTree>
    <p:extLst>
      <p:ext uri="{BB962C8B-B14F-4D97-AF65-F5344CB8AC3E}">
        <p14:creationId xmlns:p14="http://schemas.microsoft.com/office/powerpoint/2010/main" val="302884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59EDDEC-1F73-E24D-9F3A-3E7E285BFE21}"/>
              </a:ext>
            </a:extLst>
          </p:cNvPr>
          <p:cNvSpPr txBox="1">
            <a:spLocks/>
          </p:cNvSpPr>
          <p:nvPr/>
        </p:nvSpPr>
        <p:spPr>
          <a:xfrm>
            <a:off x="550087" y="1056640"/>
            <a:ext cx="10817506" cy="53654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Student Portal – Online (</a:t>
            </a:r>
            <a:r>
              <a:rPr lang="en-US" sz="2000" b="1" dirty="0">
                <a:latin typeface="Helvetica" charset="0"/>
                <a:ea typeface="Helvetica" charset="0"/>
                <a:cs typeface="Helvetica" charset="0"/>
                <a:hlinkClick r:id="rId2"/>
              </a:rPr>
              <a:t>https://www.unthsc.edu/myhsc</a:t>
            </a:r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)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Tuition and fees owed – your bill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Financial Aid awarded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Holds – what they are and how to remove them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Registrar’s Office (</a:t>
            </a:r>
            <a:r>
              <a:rPr lang="en-US" sz="2000" b="1" dirty="0">
                <a:latin typeface="Helvetica" charset="0"/>
                <a:ea typeface="Helvetica" charset="0"/>
                <a:cs typeface="Helvetica" charset="0"/>
                <a:hlinkClick r:id="rId3"/>
              </a:rPr>
              <a:t>https://www.unthsc.edu/registrar/</a:t>
            </a:r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)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Verification of enrollment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Deferment of prior loans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Financial Aid Office (</a:t>
            </a:r>
            <a:r>
              <a:rPr lang="en-US" sz="2000" b="1" dirty="0">
                <a:latin typeface="Helvetica" charset="0"/>
                <a:ea typeface="Helvetica" charset="0"/>
                <a:cs typeface="Helvetica" charset="0"/>
                <a:hlinkClick r:id="rId4"/>
              </a:rPr>
              <a:t>https://www.unthsc.edu/financial-aid/</a:t>
            </a:r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)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Verification of Financial Aid award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Applying for Scholarships or Loans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Disbursement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Student Financials Office (</a:t>
            </a:r>
            <a:r>
              <a:rPr lang="en-US" sz="2000" b="1" dirty="0">
                <a:latin typeface="Helvetica" charset="0"/>
                <a:ea typeface="Helvetica" charset="0"/>
                <a:cs typeface="Helvetica" charset="0"/>
                <a:hlinkClick r:id="rId5"/>
              </a:rPr>
              <a:t>https://www.unthsc.edu/student-finance/</a:t>
            </a:r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)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Refund questions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Tuition and fee charges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HSC Student Health (</a:t>
            </a:r>
            <a:r>
              <a:rPr lang="en-US" sz="1800" b="1" dirty="0">
                <a:latin typeface="Helvetica" charset="0"/>
                <a:ea typeface="Helvetica" charset="0"/>
                <a:cs typeface="Helvetica" charset="0"/>
                <a:hlinkClick r:id="rId6"/>
              </a:rPr>
              <a:t>https://www.unthsc.edu/students/student-health/insurance-and-billing</a:t>
            </a:r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Student Health Insurance 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1B693-0946-B944-8F41-5FB4DEDF9BDB}"/>
              </a:ext>
            </a:extLst>
          </p:cNvPr>
          <p:cNvSpPr txBox="1">
            <a:spLocks/>
          </p:cNvSpPr>
          <p:nvPr/>
        </p:nvSpPr>
        <p:spPr>
          <a:xfrm>
            <a:off x="687247" y="172721"/>
            <a:ext cx="10817506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spc="100" dirty="0">
                <a:solidFill>
                  <a:srgbClr val="253746"/>
                </a:solidFill>
                <a:latin typeface="Helvetica" charset="0"/>
                <a:ea typeface="Helvetica" charset="0"/>
                <a:cs typeface="Helvetica" charset="0"/>
              </a:rPr>
              <a:t>Where to get Information</a:t>
            </a:r>
            <a:endParaRPr lang="en-US" sz="3600" b="1" dirty="0">
              <a:solidFill>
                <a:srgbClr val="2537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7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59EDDEC-1F73-E24D-9F3A-3E7E285BFE21}"/>
              </a:ext>
            </a:extLst>
          </p:cNvPr>
          <p:cNvSpPr txBox="1">
            <a:spLocks/>
          </p:cNvSpPr>
          <p:nvPr/>
        </p:nvSpPr>
        <p:spPr>
          <a:xfrm>
            <a:off x="687247" y="1198880"/>
            <a:ext cx="10817506" cy="53654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Familiarize yourself with our website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hlinkClick r:id="rId2"/>
              </a:rPr>
              <a:t>www.unthsc.edu/financial-aid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Read your e-mails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Primary form of contact with you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The subject line will have: HSC Financial Aid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Add us to your “Favorites” so it does not filter into junk/spam folder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Location: SSC 150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hlinkClick r:id="rId3"/>
              </a:rPr>
              <a:t>finaid@unthsc.edu</a:t>
            </a: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  <a:hlinkClick r:id="rId4"/>
              </a:rPr>
              <a:t>scholarships@unthsc.edu</a:t>
            </a: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Phone: (817) 735-2626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Live Chat on Financial Aid site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1B693-0946-B944-8F41-5FB4DEDF9BDB}"/>
              </a:ext>
            </a:extLst>
          </p:cNvPr>
          <p:cNvSpPr txBox="1">
            <a:spLocks/>
          </p:cNvSpPr>
          <p:nvPr/>
        </p:nvSpPr>
        <p:spPr>
          <a:xfrm>
            <a:off x="687247" y="172721"/>
            <a:ext cx="10817506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spc="100" dirty="0">
                <a:solidFill>
                  <a:srgbClr val="253746"/>
                </a:solidFill>
                <a:latin typeface="Helvetica" charset="0"/>
                <a:ea typeface="Helvetica" charset="0"/>
                <a:cs typeface="Helvetica" charset="0"/>
              </a:rPr>
              <a:t>Staying Connected</a:t>
            </a:r>
            <a:endParaRPr lang="en-US" sz="3600" b="1" dirty="0">
              <a:solidFill>
                <a:srgbClr val="2537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5AA206-407B-468F-A40D-FB1EC29DDAD3}"/>
              </a:ext>
            </a:extLst>
          </p:cNvPr>
          <p:cNvSpPr/>
          <p:nvPr/>
        </p:nvSpPr>
        <p:spPr>
          <a:xfrm>
            <a:off x="7123366" y="3757365"/>
            <a:ext cx="4389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Speak with a Financial Aid Counselor through </a:t>
            </a:r>
            <a:r>
              <a:rPr lang="en-US" sz="2800" b="1" dirty="0">
                <a:hlinkClick r:id="rId5"/>
              </a:rPr>
              <a:t>LIVE CHAT </a:t>
            </a:r>
            <a:r>
              <a:rPr lang="en-US" sz="2800" b="1" dirty="0"/>
              <a:t>on our website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3F6E1D-873B-4518-9267-B1F011DC0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6417" y="4997156"/>
            <a:ext cx="1108336" cy="106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0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597493C-FDF9-D14F-9029-6FA69D1D0B78}"/>
              </a:ext>
            </a:extLst>
          </p:cNvPr>
          <p:cNvSpPr txBox="1">
            <a:spLocks/>
          </p:cNvSpPr>
          <p:nvPr/>
        </p:nvSpPr>
        <p:spPr>
          <a:xfrm>
            <a:off x="687247" y="1056640"/>
            <a:ext cx="10817506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StudentAid.gov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59EDDEC-1F73-E24D-9F3A-3E7E285BFE21}"/>
              </a:ext>
            </a:extLst>
          </p:cNvPr>
          <p:cNvSpPr txBox="1">
            <a:spLocks/>
          </p:cNvSpPr>
          <p:nvPr/>
        </p:nvSpPr>
        <p:spPr>
          <a:xfrm>
            <a:off x="498061" y="1828799"/>
            <a:ext cx="10817506" cy="3759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2025-2026 FAFSA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Opened December 1</a:t>
            </a:r>
            <a:r>
              <a:rPr lang="en-US" sz="2800" baseline="30000" dirty="0">
                <a:latin typeface="Helvetica" charset="0"/>
                <a:ea typeface="Helvetica" charset="0"/>
                <a:cs typeface="Helvetica" charset="0"/>
              </a:rPr>
              <a:t>st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UNTHSC school code:  009768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Uses 2023 tax information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Applying sooner is better, some programs are first come first served (ex: grant funds)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1B693-0946-B944-8F41-5FB4DEDF9BDB}"/>
              </a:ext>
            </a:extLst>
          </p:cNvPr>
          <p:cNvSpPr txBox="1">
            <a:spLocks/>
          </p:cNvSpPr>
          <p:nvPr/>
        </p:nvSpPr>
        <p:spPr>
          <a:xfrm>
            <a:off x="498061" y="172721"/>
            <a:ext cx="8586293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b="1" spc="100" dirty="0">
                <a:solidFill>
                  <a:srgbClr val="253746"/>
                </a:solidFill>
                <a:latin typeface="Helvetica" charset="0"/>
                <a:ea typeface="Helvetica" charset="0"/>
                <a:cs typeface="Helvetica" charset="0"/>
              </a:rPr>
              <a:t>Applying for AID (Summer, Fall, Spring)</a:t>
            </a:r>
            <a:endParaRPr lang="en-US" sz="3200" b="1" dirty="0">
              <a:solidFill>
                <a:srgbClr val="2537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25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59EDDEC-1F73-E24D-9F3A-3E7E285BFE21}"/>
              </a:ext>
            </a:extLst>
          </p:cNvPr>
          <p:cNvSpPr txBox="1">
            <a:spLocks/>
          </p:cNvSpPr>
          <p:nvPr/>
        </p:nvSpPr>
        <p:spPr>
          <a:xfrm>
            <a:off x="687247" y="1635760"/>
            <a:ext cx="10817506" cy="3759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We will begin awarding mid May with notifications sent to your HSC email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Will also be viewable on the </a:t>
            </a:r>
            <a:r>
              <a:rPr lang="en-US" sz="2800" dirty="0" err="1">
                <a:latin typeface="Helvetica" charset="0"/>
                <a:ea typeface="Helvetica" charset="0"/>
                <a:cs typeface="Helvetica" charset="0"/>
              </a:rPr>
              <a:t>MyHSC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 student portal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1B693-0946-B944-8F41-5FB4DEDF9BDB}"/>
              </a:ext>
            </a:extLst>
          </p:cNvPr>
          <p:cNvSpPr txBox="1">
            <a:spLocks/>
          </p:cNvSpPr>
          <p:nvPr/>
        </p:nvSpPr>
        <p:spPr>
          <a:xfrm>
            <a:off x="687247" y="172721"/>
            <a:ext cx="10817506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spc="100" dirty="0">
                <a:solidFill>
                  <a:srgbClr val="253746"/>
                </a:solidFill>
                <a:latin typeface="Helvetica" charset="0"/>
                <a:ea typeface="Helvetica" charset="0"/>
                <a:cs typeface="Helvetica" charset="0"/>
              </a:rPr>
              <a:t>When Will I be Awarded?</a:t>
            </a:r>
            <a:endParaRPr lang="en-US" sz="3600" b="1" dirty="0">
              <a:solidFill>
                <a:srgbClr val="2537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92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59EDDEC-1F73-E24D-9F3A-3E7E285BFE21}"/>
              </a:ext>
            </a:extLst>
          </p:cNvPr>
          <p:cNvSpPr txBox="1">
            <a:spLocks/>
          </p:cNvSpPr>
          <p:nvPr/>
        </p:nvSpPr>
        <p:spPr>
          <a:xfrm>
            <a:off x="494557" y="1137733"/>
            <a:ext cx="10817506" cy="54519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Scholarships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	General Scholarship Application (all programs March – June)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	Check website for updated external opportunities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Grants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	Determined by FAFSA submission date and Student Aid Index (SAI)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Work Study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	Must have room in your Cost of Attendance (funds are need based)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	Your responsibility to find a job on campus (posted on website)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Loans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1B693-0946-B944-8F41-5FB4DEDF9BDB}"/>
              </a:ext>
            </a:extLst>
          </p:cNvPr>
          <p:cNvSpPr txBox="1">
            <a:spLocks/>
          </p:cNvSpPr>
          <p:nvPr/>
        </p:nvSpPr>
        <p:spPr>
          <a:xfrm>
            <a:off x="687247" y="172721"/>
            <a:ext cx="10817506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spc="100" dirty="0">
                <a:solidFill>
                  <a:srgbClr val="253746"/>
                </a:solidFill>
                <a:latin typeface="Helvetica" charset="0"/>
                <a:ea typeface="Helvetica" charset="0"/>
                <a:cs typeface="Helvetica" charset="0"/>
              </a:rPr>
              <a:t>Types of AID</a:t>
            </a:r>
            <a:endParaRPr lang="en-US" sz="3600" b="1" dirty="0">
              <a:solidFill>
                <a:srgbClr val="2537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8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59EDDEC-1F73-E24D-9F3A-3E7E285BFE21}"/>
              </a:ext>
            </a:extLst>
          </p:cNvPr>
          <p:cNvSpPr txBox="1">
            <a:spLocks/>
          </p:cNvSpPr>
          <p:nvPr/>
        </p:nvSpPr>
        <p:spPr>
          <a:xfrm>
            <a:off x="687247" y="1233377"/>
            <a:ext cx="10817506" cy="46112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Unsubsidized Loan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– 8.08% fixed interest rate (current rate)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Federal Loan Origination fees from each disbursement of 1.057%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Can only award up to your Cost of Attendance (COA) per year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ALL AID will be split evenly among your terms each year (ex. fall/spring or summer/fall/spring if enrolled in summer)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Check website for other loan options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not awarded up to COA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Must be enrolled at least half time to qualify for loans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BUDGET AND PLAN AHEAD FOR EXTRA EXPENSES BETWEEN TERMS!!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1B693-0946-B944-8F41-5FB4DEDF9BDB}"/>
              </a:ext>
            </a:extLst>
          </p:cNvPr>
          <p:cNvSpPr txBox="1">
            <a:spLocks/>
          </p:cNvSpPr>
          <p:nvPr/>
        </p:nvSpPr>
        <p:spPr>
          <a:xfrm>
            <a:off x="687247" y="172721"/>
            <a:ext cx="10817506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spc="100" dirty="0">
                <a:solidFill>
                  <a:srgbClr val="253746"/>
                </a:solidFill>
                <a:latin typeface="Helvetica" charset="0"/>
                <a:ea typeface="Helvetica" charset="0"/>
                <a:cs typeface="Helvetica" charset="0"/>
              </a:rPr>
              <a:t>Loan Information</a:t>
            </a:r>
            <a:endParaRPr lang="en-US" sz="3600" b="1" dirty="0">
              <a:solidFill>
                <a:srgbClr val="2537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3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59EDDEC-1F73-E24D-9F3A-3E7E285BFE21}"/>
              </a:ext>
            </a:extLst>
          </p:cNvPr>
          <p:cNvSpPr txBox="1">
            <a:spLocks/>
          </p:cNvSpPr>
          <p:nvPr/>
        </p:nvSpPr>
        <p:spPr>
          <a:xfrm>
            <a:off x="687247" y="1233377"/>
            <a:ext cx="10817506" cy="46112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1B693-0946-B944-8F41-5FB4DEDF9BDB}"/>
              </a:ext>
            </a:extLst>
          </p:cNvPr>
          <p:cNvSpPr txBox="1">
            <a:spLocks/>
          </p:cNvSpPr>
          <p:nvPr/>
        </p:nvSpPr>
        <p:spPr>
          <a:xfrm>
            <a:off x="687247" y="172721"/>
            <a:ext cx="10817506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spc="100" dirty="0">
                <a:solidFill>
                  <a:srgbClr val="253746"/>
                </a:solidFill>
                <a:latin typeface="Helvetica" charset="0"/>
                <a:ea typeface="Helvetica" charset="0"/>
                <a:cs typeface="Helvetica" charset="0"/>
              </a:rPr>
              <a:t>Online Resource</a:t>
            </a:r>
            <a:endParaRPr lang="en-US" sz="3600" b="1" dirty="0">
              <a:solidFill>
                <a:srgbClr val="2537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31FD0E-DC37-4985-802F-7DFB73D7DD8C}"/>
              </a:ext>
            </a:extLst>
          </p:cNvPr>
          <p:cNvSpPr txBox="1"/>
          <p:nvPr/>
        </p:nvSpPr>
        <p:spPr>
          <a:xfrm>
            <a:off x="172641" y="3774374"/>
            <a:ext cx="2392228" cy="70788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hlinkClick r:id="rId2"/>
              </a:rPr>
              <a:t>https://www.unthsc.edu/financial-aid/</a:t>
            </a:r>
            <a:r>
              <a:rPr lang="en-US" sz="2000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FDD99-9639-43A8-95C7-FCF9A9AEAD93}"/>
              </a:ext>
            </a:extLst>
          </p:cNvPr>
          <p:cNvSpPr txBox="1"/>
          <p:nvPr/>
        </p:nvSpPr>
        <p:spPr>
          <a:xfrm>
            <a:off x="9218176" y="2329575"/>
            <a:ext cx="2801183" cy="132343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Our homepage: we post important updates here and the most looked for information.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3BFD0D-9244-41B5-A14E-D5E7ED3D9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055" y="1425539"/>
            <a:ext cx="6241818" cy="469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3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59EDDEC-1F73-E24D-9F3A-3E7E285BFE21}"/>
              </a:ext>
            </a:extLst>
          </p:cNvPr>
          <p:cNvSpPr txBox="1">
            <a:spLocks/>
          </p:cNvSpPr>
          <p:nvPr/>
        </p:nvSpPr>
        <p:spPr>
          <a:xfrm>
            <a:off x="687247" y="1233377"/>
            <a:ext cx="10817506" cy="46112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1B693-0946-B944-8F41-5FB4DEDF9BDB}"/>
              </a:ext>
            </a:extLst>
          </p:cNvPr>
          <p:cNvSpPr txBox="1">
            <a:spLocks/>
          </p:cNvSpPr>
          <p:nvPr/>
        </p:nvSpPr>
        <p:spPr>
          <a:xfrm>
            <a:off x="687247" y="172721"/>
            <a:ext cx="10817506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spc="100" dirty="0">
                <a:solidFill>
                  <a:srgbClr val="253746"/>
                </a:solidFill>
                <a:latin typeface="Helvetica" charset="0"/>
                <a:ea typeface="Helvetica" charset="0"/>
                <a:cs typeface="Helvetica" charset="0"/>
              </a:rPr>
              <a:t>Online Resource</a:t>
            </a:r>
            <a:endParaRPr lang="en-US" sz="3600" b="1" dirty="0">
              <a:solidFill>
                <a:srgbClr val="2537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C5C81-06EB-478C-ABE0-D067C63D1B64}"/>
              </a:ext>
            </a:extLst>
          </p:cNvPr>
          <p:cNvSpPr txBox="1"/>
          <p:nvPr/>
        </p:nvSpPr>
        <p:spPr>
          <a:xfrm>
            <a:off x="934063" y="2800851"/>
            <a:ext cx="2536724" cy="120032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This is a quick step by step to go over the Financial Aid process for incoming students.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24BE8-E2B2-4435-8D14-15B922269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603" y="1233377"/>
            <a:ext cx="769788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59EDDEC-1F73-E24D-9F3A-3E7E285BFE21}"/>
              </a:ext>
            </a:extLst>
          </p:cNvPr>
          <p:cNvSpPr txBox="1">
            <a:spLocks/>
          </p:cNvSpPr>
          <p:nvPr/>
        </p:nvSpPr>
        <p:spPr>
          <a:xfrm>
            <a:off x="687247" y="1233377"/>
            <a:ext cx="10817506" cy="46112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1B693-0946-B944-8F41-5FB4DEDF9BDB}"/>
              </a:ext>
            </a:extLst>
          </p:cNvPr>
          <p:cNvSpPr txBox="1">
            <a:spLocks/>
          </p:cNvSpPr>
          <p:nvPr/>
        </p:nvSpPr>
        <p:spPr>
          <a:xfrm>
            <a:off x="687247" y="172721"/>
            <a:ext cx="10817506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spc="100" dirty="0">
                <a:solidFill>
                  <a:srgbClr val="253746"/>
                </a:solidFill>
                <a:latin typeface="Helvetica" charset="0"/>
                <a:ea typeface="Helvetica" charset="0"/>
                <a:cs typeface="Helvetica" charset="0"/>
              </a:rPr>
              <a:t>Online Resource</a:t>
            </a:r>
            <a:endParaRPr lang="en-US" sz="3600" b="1" dirty="0">
              <a:solidFill>
                <a:srgbClr val="2537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22D5D-7BC7-42BA-BF7C-A178D33DBFE6}"/>
              </a:ext>
            </a:extLst>
          </p:cNvPr>
          <p:cNvSpPr txBox="1"/>
          <p:nvPr/>
        </p:nvSpPr>
        <p:spPr>
          <a:xfrm>
            <a:off x="649390" y="5382934"/>
            <a:ext cx="5702710" cy="92333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Each program is given a Cost of Attendance for the year. This includes tuition, fees, along with other expenses (see chart to the right).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C2961C-161A-4EFF-B305-778E7FE72F5C}"/>
              </a:ext>
            </a:extLst>
          </p:cNvPr>
          <p:cNvSpPr txBox="1"/>
          <p:nvPr/>
        </p:nvSpPr>
        <p:spPr>
          <a:xfrm>
            <a:off x="8148320" y="1671754"/>
            <a:ext cx="155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18EFED-511B-4E88-BD50-4CAEE66CD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01" y="1397712"/>
            <a:ext cx="5572287" cy="389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7DA080-9100-67A7-5293-BF5244236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645" y="2371711"/>
            <a:ext cx="5023708" cy="373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5334FE-1BF6-44F3-9BAE-F71948B1D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97" y="1251608"/>
            <a:ext cx="6838831" cy="4575402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B59EDDEC-1F73-E24D-9F3A-3E7E285BFE21}"/>
              </a:ext>
            </a:extLst>
          </p:cNvPr>
          <p:cNvSpPr txBox="1">
            <a:spLocks/>
          </p:cNvSpPr>
          <p:nvPr/>
        </p:nvSpPr>
        <p:spPr>
          <a:xfrm>
            <a:off x="687247" y="1233377"/>
            <a:ext cx="10817506" cy="46112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1B693-0946-B944-8F41-5FB4DEDF9BDB}"/>
              </a:ext>
            </a:extLst>
          </p:cNvPr>
          <p:cNvSpPr txBox="1">
            <a:spLocks/>
          </p:cNvSpPr>
          <p:nvPr/>
        </p:nvSpPr>
        <p:spPr>
          <a:xfrm>
            <a:off x="687247" y="172721"/>
            <a:ext cx="10817506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spc="100" dirty="0">
                <a:solidFill>
                  <a:srgbClr val="253746"/>
                </a:solidFill>
                <a:latin typeface="Helvetica" charset="0"/>
                <a:ea typeface="Helvetica" charset="0"/>
                <a:cs typeface="Helvetica" charset="0"/>
              </a:rPr>
              <a:t>Online Resource</a:t>
            </a:r>
            <a:endParaRPr lang="en-US" sz="3600" b="1" dirty="0">
              <a:solidFill>
                <a:srgbClr val="2537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D30CF8A-0005-47DC-8275-B4F11BB47ED9}"/>
              </a:ext>
            </a:extLst>
          </p:cNvPr>
          <p:cNvSpPr txBox="1">
            <a:spLocks/>
          </p:cNvSpPr>
          <p:nvPr/>
        </p:nvSpPr>
        <p:spPr>
          <a:xfrm>
            <a:off x="687247" y="1270001"/>
            <a:ext cx="10817506" cy="8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540654-44D0-48DF-82C7-3A9A0DDE6CDE}"/>
              </a:ext>
            </a:extLst>
          </p:cNvPr>
          <p:cNvSpPr txBox="1"/>
          <p:nvPr/>
        </p:nvSpPr>
        <p:spPr>
          <a:xfrm>
            <a:off x="3298082" y="2902423"/>
            <a:ext cx="3215149" cy="203132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This page contains all the links and forms you need in one place. </a:t>
            </a:r>
          </a:p>
          <a:p>
            <a:endParaRPr lang="en-US" b="1" dirty="0"/>
          </a:p>
          <a:p>
            <a:r>
              <a:rPr lang="en-US" b="1" dirty="0"/>
              <a:t>We also have military links as well as other helpful county/city related resources.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10D613-1B4D-4862-958A-4388EB383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277" y="1844667"/>
            <a:ext cx="3395348" cy="356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BOR Template - 09.16.16" id="{EA2903A9-FE61-472C-9F4C-3C0060019213}" vid="{EC28813E-255C-469A-B259-56CC48310B3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9D8E71057ECF4C98785ED1F98EC552" ma:contentTypeVersion="13" ma:contentTypeDescription="Create a new document." ma:contentTypeScope="" ma:versionID="49bd89d684e32869ca96cbe6a8b2e462">
  <xsd:schema xmlns:xsd="http://www.w3.org/2001/XMLSchema" xmlns:xs="http://www.w3.org/2001/XMLSchema" xmlns:p="http://schemas.microsoft.com/office/2006/metadata/properties" xmlns:ns3="51533f46-8caf-4db1-9819-f81817ce215e" xmlns:ns4="010f6046-2001-422b-8f83-644a1cc99fc2" targetNamespace="http://schemas.microsoft.com/office/2006/metadata/properties" ma:root="true" ma:fieldsID="dd8d96383c3f72801e2e7ab7fedd58f7" ns3:_="" ns4:_="">
    <xsd:import namespace="51533f46-8caf-4db1-9819-f81817ce215e"/>
    <xsd:import namespace="010f6046-2001-422b-8f83-644a1cc99f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33f46-8caf-4db1-9819-f81817ce2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f6046-2001-422b-8f83-644a1cc99f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EC7CD5-1EB8-486A-BA09-66A61DE00F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771C78-F356-4E85-9D5C-BFB7807B37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33f46-8caf-4db1-9819-f81817ce215e"/>
    <ds:schemaRef ds:uri="010f6046-2001-422b-8f83-644a1cc99f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A4B878-9334-4178-9761-C5208B4DCCD5}">
  <ds:schemaRefs>
    <ds:schemaRef ds:uri="http://schemas.microsoft.com/office/2006/documentManagement/types"/>
    <ds:schemaRef ds:uri="010f6046-2001-422b-8f83-644a1cc99fc2"/>
    <ds:schemaRef ds:uri="http://schemas.microsoft.com/office/2006/metadata/properties"/>
    <ds:schemaRef ds:uri="http://www.w3.org/XML/1998/namespace"/>
    <ds:schemaRef ds:uri="51533f46-8caf-4db1-9819-f81817ce215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2016 UNT System Template[1]</Template>
  <TotalTime>3757</TotalTime>
  <Words>582</Words>
  <Application>Microsoft Office PowerPoint</Application>
  <PresentationFormat>Widescreen</PresentationFormat>
  <Paragraphs>76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Taylor, Charles</dc:creator>
  <cp:lastModifiedBy>Graham, Brittany</cp:lastModifiedBy>
  <cp:revision>160</cp:revision>
  <cp:lastPrinted>2017-09-01T19:12:51Z</cp:lastPrinted>
  <dcterms:created xsi:type="dcterms:W3CDTF">2017-07-25T22:13:05Z</dcterms:created>
  <dcterms:modified xsi:type="dcterms:W3CDTF">2025-04-14T17:00:44Z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0x010100799D8E71057ECF4C98785ED1F98EC552</vt:lpwstr>
  </property>
</Properties>
</file>