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63" r:id="rId5"/>
    <p:sldId id="303" r:id="rId6"/>
    <p:sldId id="306" r:id="rId7"/>
    <p:sldId id="297" r:id="rId8"/>
    <p:sldId id="307" r:id="rId9"/>
    <p:sldId id="272" r:id="rId10"/>
    <p:sldId id="313" r:id="rId11"/>
    <p:sldId id="314" r:id="rId12"/>
    <p:sldId id="315" r:id="rId13"/>
    <p:sldId id="316" r:id="rId14"/>
    <p:sldId id="317" r:id="rId15"/>
    <p:sldId id="318" r:id="rId16"/>
    <p:sldId id="310" r:id="rId17"/>
    <p:sldId id="309" r:id="rId18"/>
    <p:sldId id="283" r:id="rId19"/>
    <p:sldId id="308" r:id="rId20"/>
    <p:sldId id="319" r:id="rId21"/>
    <p:sldId id="299" r:id="rId22"/>
    <p:sldId id="286" r:id="rId23"/>
    <p:sldId id="289" r:id="rId24"/>
    <p:sldId id="304" r:id="rId25"/>
    <p:sldId id="295" r:id="rId26"/>
    <p:sldId id="311" r:id="rId27"/>
    <p:sldId id="271" r:id="rId28"/>
    <p:sldId id="300" r:id="rId29"/>
    <p:sldId id="284" r:id="rId30"/>
    <p:sldId id="312" r:id="rId31"/>
    <p:sldId id="266"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167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82517"/>
  </p:normalViewPr>
  <p:slideViewPr>
    <p:cSldViewPr snapToGrid="0">
      <p:cViewPr>
        <p:scale>
          <a:sx n="110" d="100"/>
          <a:sy n="110" d="100"/>
        </p:scale>
        <p:origin x="1338" y="4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4" d="100"/>
          <a:sy n="124" d="100"/>
        </p:scale>
        <p:origin x="495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DE308-C7A9-4C87-AF3B-9A8B7A9608BD}" type="doc">
      <dgm:prSet loTypeId="urn:microsoft.com/office/officeart/2005/8/layout/chevron1" loCatId="process" qsTypeId="urn:microsoft.com/office/officeart/2005/8/quickstyle/simple1" qsCatId="simple" csTypeId="urn:microsoft.com/office/officeart/2005/8/colors/accent1_2" csCatId="accent1" phldr="1"/>
      <dgm:spPr/>
    </dgm:pt>
    <dgm:pt modelId="{1B018552-8DBB-4FB6-9D2C-063819ECA835}">
      <dgm:prSet phldrT="[Text]" custT="1"/>
      <dgm:spPr/>
      <dgm:t>
        <a:bodyPr/>
        <a:lstStyle/>
        <a:p>
          <a:r>
            <a:rPr lang="en-US" sz="1400" dirty="0">
              <a:solidFill>
                <a:schemeClr val="tx1"/>
              </a:solidFill>
            </a:rPr>
            <a:t>Plan 1 month in advance</a:t>
          </a:r>
          <a:endParaRPr lang="en-US" sz="1400" dirty="0"/>
        </a:p>
      </dgm:t>
    </dgm:pt>
    <dgm:pt modelId="{87E1D7E4-F9C6-4E54-898D-675255058DD8}" type="parTrans" cxnId="{26403A5A-E595-4772-AC3C-8CE631DF590A}">
      <dgm:prSet/>
      <dgm:spPr/>
      <dgm:t>
        <a:bodyPr/>
        <a:lstStyle/>
        <a:p>
          <a:endParaRPr lang="en-US"/>
        </a:p>
      </dgm:t>
    </dgm:pt>
    <dgm:pt modelId="{89884CE9-77C7-4C58-909A-E95FB71A5C04}" type="sibTrans" cxnId="{26403A5A-E595-4772-AC3C-8CE631DF590A}">
      <dgm:prSet/>
      <dgm:spPr/>
      <dgm:t>
        <a:bodyPr/>
        <a:lstStyle/>
        <a:p>
          <a:endParaRPr lang="en-US"/>
        </a:p>
      </dgm:t>
    </dgm:pt>
    <dgm:pt modelId="{24E39D8D-E834-4C3A-94DA-1BBFC4684A32}">
      <dgm:prSet phldrT="[Text]" custT="1"/>
      <dgm:spPr/>
      <dgm:t>
        <a:bodyPr lIns="18288"/>
        <a:lstStyle/>
        <a:p>
          <a:r>
            <a:rPr lang="en-US" sz="1400" dirty="0">
              <a:solidFill>
                <a:schemeClr val="tx1"/>
              </a:solidFill>
            </a:rPr>
            <a:t>Post job on PeopleAdmin</a:t>
          </a:r>
        </a:p>
        <a:p>
          <a:br>
            <a:rPr lang="en-US" sz="1400" dirty="0">
              <a:solidFill>
                <a:schemeClr val="tx1"/>
              </a:solidFill>
            </a:rPr>
          </a:br>
          <a:r>
            <a:rPr lang="en-US" sz="1400" dirty="0">
              <a:solidFill>
                <a:schemeClr val="tx1"/>
              </a:solidFill>
            </a:rPr>
            <a:t>(Approx. 1 day)</a:t>
          </a:r>
          <a:endParaRPr lang="en-US" sz="1400" dirty="0"/>
        </a:p>
      </dgm:t>
    </dgm:pt>
    <dgm:pt modelId="{7B0DBABE-10D5-4A76-8A55-DD0463D18135}" type="parTrans" cxnId="{8E3EE79A-DA8F-4992-9A08-0E403E1E8D91}">
      <dgm:prSet/>
      <dgm:spPr/>
      <dgm:t>
        <a:bodyPr/>
        <a:lstStyle/>
        <a:p>
          <a:endParaRPr lang="en-US"/>
        </a:p>
      </dgm:t>
    </dgm:pt>
    <dgm:pt modelId="{29F07211-33BF-4724-8513-1DBA74063C80}" type="sibTrans" cxnId="{8E3EE79A-DA8F-4992-9A08-0E403E1E8D91}">
      <dgm:prSet/>
      <dgm:spPr/>
      <dgm:t>
        <a:bodyPr/>
        <a:lstStyle/>
        <a:p>
          <a:endParaRPr lang="en-US"/>
        </a:p>
      </dgm:t>
    </dgm:pt>
    <dgm:pt modelId="{C65CD65E-BF9F-4C15-9A06-265268BD7A5A}">
      <dgm:prSet phldrT="[Text]" custT="1"/>
      <dgm:spPr/>
      <dgm:t>
        <a:bodyPr lIns="0" tIns="0" rIns="0" bIns="0" anchor="ctr" anchorCtr="1"/>
        <a:lstStyle/>
        <a:p>
          <a:endParaRPr lang="en-US" sz="1600" dirty="0"/>
        </a:p>
      </dgm:t>
    </dgm:pt>
    <dgm:pt modelId="{DB3E6E4A-5259-485D-9445-C29B1A71ADE1}" type="parTrans" cxnId="{BCE4A3E8-BB8A-4549-B5F7-86B95E868ECB}">
      <dgm:prSet/>
      <dgm:spPr/>
      <dgm:t>
        <a:bodyPr/>
        <a:lstStyle/>
        <a:p>
          <a:endParaRPr lang="en-US"/>
        </a:p>
      </dgm:t>
    </dgm:pt>
    <dgm:pt modelId="{D5093E3D-781C-499A-AD4F-1E51651E8BD9}" type="sibTrans" cxnId="{BCE4A3E8-BB8A-4549-B5F7-86B95E868ECB}">
      <dgm:prSet/>
      <dgm:spPr/>
      <dgm:t>
        <a:bodyPr/>
        <a:lstStyle/>
        <a:p>
          <a:endParaRPr lang="en-US"/>
        </a:p>
      </dgm:t>
    </dgm:pt>
    <dgm:pt modelId="{D4A2E079-0CFE-4BA5-BCD1-5C63D3E1AC58}">
      <dgm:prSet phldrT="[Text]" custT="1"/>
      <dgm:spPr/>
      <dgm:t>
        <a:bodyPr lIns="0" rIns="0" anchor="ctr" anchorCtr="1"/>
        <a:lstStyle/>
        <a:p>
          <a:pPr algn="ctr"/>
          <a:endParaRPr lang="en-US" sz="1400" dirty="0"/>
        </a:p>
      </dgm:t>
    </dgm:pt>
    <dgm:pt modelId="{2204542A-2CA1-4DB9-B93B-182653CF91F8}" type="parTrans" cxnId="{C3FBD893-E7C3-4CD3-B463-555F932E6A82}">
      <dgm:prSet/>
      <dgm:spPr/>
      <dgm:t>
        <a:bodyPr/>
        <a:lstStyle/>
        <a:p>
          <a:endParaRPr lang="en-US"/>
        </a:p>
      </dgm:t>
    </dgm:pt>
    <dgm:pt modelId="{AA3CD166-ED6A-4163-B86E-4A3116E53E60}" type="sibTrans" cxnId="{C3FBD893-E7C3-4CD3-B463-555F932E6A82}">
      <dgm:prSet/>
      <dgm:spPr/>
      <dgm:t>
        <a:bodyPr/>
        <a:lstStyle/>
        <a:p>
          <a:endParaRPr lang="en-US"/>
        </a:p>
      </dgm:t>
    </dgm:pt>
    <dgm:pt modelId="{DB0A7089-D5D7-4094-B9F6-6C28E616BA2C}">
      <dgm:prSet phldrT="[Text]" custT="1"/>
      <dgm:spPr/>
      <dgm:t>
        <a:bodyPr lIns="18288"/>
        <a:lstStyle/>
        <a:p>
          <a:r>
            <a:rPr lang="en-US" sz="1400" dirty="0">
              <a:solidFill>
                <a:schemeClr val="tx1"/>
              </a:solidFill>
            </a:rPr>
            <a:t>Submit the hire </a:t>
          </a:r>
          <a:r>
            <a:rPr lang="en-US" sz="1400" dirty="0" err="1">
              <a:solidFill>
                <a:schemeClr val="tx1"/>
              </a:solidFill>
            </a:rPr>
            <a:t>ePAR</a:t>
          </a:r>
          <a:br>
            <a:rPr lang="en-US" sz="1400" dirty="0">
              <a:solidFill>
                <a:schemeClr val="tx1"/>
              </a:solidFill>
            </a:rPr>
          </a:br>
          <a:endParaRPr lang="en-US" sz="1400" dirty="0">
            <a:solidFill>
              <a:schemeClr val="tx1"/>
            </a:solidFill>
          </a:endParaRPr>
        </a:p>
        <a:p>
          <a:r>
            <a:rPr lang="en-US" sz="1400" dirty="0">
              <a:solidFill>
                <a:schemeClr val="tx1"/>
              </a:solidFill>
            </a:rPr>
            <a:t>(Approx. 3 days)</a:t>
          </a:r>
          <a:endParaRPr lang="en-US" sz="1400" dirty="0"/>
        </a:p>
      </dgm:t>
    </dgm:pt>
    <dgm:pt modelId="{8FA72F84-F2E0-4D89-87E8-D14314717FB6}" type="parTrans" cxnId="{3D685078-67E7-4446-AF1F-E015805B6CD0}">
      <dgm:prSet/>
      <dgm:spPr/>
      <dgm:t>
        <a:bodyPr/>
        <a:lstStyle/>
        <a:p>
          <a:endParaRPr lang="en-US"/>
        </a:p>
      </dgm:t>
    </dgm:pt>
    <dgm:pt modelId="{62C379F5-F57C-4AAE-B608-9AA30AF75343}" type="sibTrans" cxnId="{3D685078-67E7-4446-AF1F-E015805B6CD0}">
      <dgm:prSet/>
      <dgm:spPr/>
      <dgm:t>
        <a:bodyPr/>
        <a:lstStyle/>
        <a:p>
          <a:endParaRPr lang="en-US"/>
        </a:p>
      </dgm:t>
    </dgm:pt>
    <dgm:pt modelId="{F31AE034-7285-4F8F-A656-D6EA22DE4860}" type="pres">
      <dgm:prSet presAssocID="{AA5DE308-C7A9-4C87-AF3B-9A8B7A9608BD}" presName="Name0" presStyleCnt="0">
        <dgm:presLayoutVars>
          <dgm:dir/>
          <dgm:animLvl val="lvl"/>
          <dgm:resizeHandles val="exact"/>
        </dgm:presLayoutVars>
      </dgm:prSet>
      <dgm:spPr/>
    </dgm:pt>
    <dgm:pt modelId="{DDC02743-D6E9-4B9D-93E3-D88474FA776D}" type="pres">
      <dgm:prSet presAssocID="{1B018552-8DBB-4FB6-9D2C-063819ECA835}" presName="parTxOnly" presStyleLbl="node1" presStyleIdx="0" presStyleCnt="5" custScaleX="105920" custScaleY="142746">
        <dgm:presLayoutVars>
          <dgm:chMax val="0"/>
          <dgm:chPref val="0"/>
          <dgm:bulletEnabled val="1"/>
        </dgm:presLayoutVars>
      </dgm:prSet>
      <dgm:spPr/>
    </dgm:pt>
    <dgm:pt modelId="{AC136E5B-C888-4018-8519-D0DD34BAD980}" type="pres">
      <dgm:prSet presAssocID="{89884CE9-77C7-4C58-909A-E95FB71A5C04}" presName="parTxOnlySpace" presStyleCnt="0"/>
      <dgm:spPr/>
    </dgm:pt>
    <dgm:pt modelId="{595D3D62-276D-469B-ACEB-EBBAB4DB4A50}" type="pres">
      <dgm:prSet presAssocID="{24E39D8D-E834-4C3A-94DA-1BBFC4684A32}" presName="parTxOnly" presStyleLbl="node1" presStyleIdx="1" presStyleCnt="5" custScaleX="104680" custScaleY="140930">
        <dgm:presLayoutVars>
          <dgm:chMax val="0"/>
          <dgm:chPref val="0"/>
          <dgm:bulletEnabled val="1"/>
        </dgm:presLayoutVars>
      </dgm:prSet>
      <dgm:spPr/>
    </dgm:pt>
    <dgm:pt modelId="{9520A085-FED4-4F0E-8919-4FA28A1DEC67}" type="pres">
      <dgm:prSet presAssocID="{29F07211-33BF-4724-8513-1DBA74063C80}" presName="parTxOnlySpace" presStyleCnt="0"/>
      <dgm:spPr/>
    </dgm:pt>
    <dgm:pt modelId="{21D205A6-9BA8-4C59-9621-8488A8177C8B}" type="pres">
      <dgm:prSet presAssocID="{C65CD65E-BF9F-4C15-9A06-265268BD7A5A}" presName="parTxOnly" presStyleLbl="node1" presStyleIdx="2" presStyleCnt="5" custScaleX="103349" custScaleY="140930">
        <dgm:presLayoutVars>
          <dgm:chMax val="0"/>
          <dgm:chPref val="0"/>
          <dgm:bulletEnabled val="1"/>
        </dgm:presLayoutVars>
      </dgm:prSet>
      <dgm:spPr/>
    </dgm:pt>
    <dgm:pt modelId="{195692C3-3CE0-4302-9B14-5D66AC8D47BD}" type="pres">
      <dgm:prSet presAssocID="{D5093E3D-781C-499A-AD4F-1E51651E8BD9}" presName="parTxOnlySpace" presStyleCnt="0"/>
      <dgm:spPr/>
    </dgm:pt>
    <dgm:pt modelId="{4DA97858-F0F9-4891-9615-0015EAB51845}" type="pres">
      <dgm:prSet presAssocID="{D4A2E079-0CFE-4BA5-BCD1-5C63D3E1AC58}" presName="parTxOnly" presStyleLbl="node1" presStyleIdx="3" presStyleCnt="5" custScaleX="104436" custScaleY="144437">
        <dgm:presLayoutVars>
          <dgm:chMax val="0"/>
          <dgm:chPref val="0"/>
          <dgm:bulletEnabled val="1"/>
        </dgm:presLayoutVars>
      </dgm:prSet>
      <dgm:spPr/>
    </dgm:pt>
    <dgm:pt modelId="{D0C14597-AA07-4E79-B4B1-EC0C809591AD}" type="pres">
      <dgm:prSet presAssocID="{AA3CD166-ED6A-4163-B86E-4A3116E53E60}" presName="parTxOnlySpace" presStyleCnt="0"/>
      <dgm:spPr/>
    </dgm:pt>
    <dgm:pt modelId="{947C1172-6269-4FE5-BDBB-C924C49BCC57}" type="pres">
      <dgm:prSet presAssocID="{DB0A7089-D5D7-4094-B9F6-6C28E616BA2C}" presName="parTxOnly" presStyleLbl="node1" presStyleIdx="4" presStyleCnt="5" custScaleX="105670" custScaleY="142412">
        <dgm:presLayoutVars>
          <dgm:chMax val="0"/>
          <dgm:chPref val="0"/>
          <dgm:bulletEnabled val="1"/>
        </dgm:presLayoutVars>
      </dgm:prSet>
      <dgm:spPr/>
    </dgm:pt>
  </dgm:ptLst>
  <dgm:cxnLst>
    <dgm:cxn modelId="{2B06A208-984E-4DA3-8003-74BE9B46EBDD}" type="presOf" srcId="{AA5DE308-C7A9-4C87-AF3B-9A8B7A9608BD}" destId="{F31AE034-7285-4F8F-A656-D6EA22DE4860}" srcOrd="0" destOrd="0" presId="urn:microsoft.com/office/officeart/2005/8/layout/chevron1"/>
    <dgm:cxn modelId="{8C6B4A1D-D5F1-44DB-A335-BFCEF2AF3533}" type="presOf" srcId="{D4A2E079-0CFE-4BA5-BCD1-5C63D3E1AC58}" destId="{4DA97858-F0F9-4891-9615-0015EAB51845}" srcOrd="0" destOrd="0" presId="urn:microsoft.com/office/officeart/2005/8/layout/chevron1"/>
    <dgm:cxn modelId="{B7FE792A-8A5E-41C8-A36C-E0428C2BC272}" type="presOf" srcId="{DB0A7089-D5D7-4094-B9F6-6C28E616BA2C}" destId="{947C1172-6269-4FE5-BDBB-C924C49BCC57}" srcOrd="0" destOrd="0" presId="urn:microsoft.com/office/officeart/2005/8/layout/chevron1"/>
    <dgm:cxn modelId="{3D685078-67E7-4446-AF1F-E015805B6CD0}" srcId="{AA5DE308-C7A9-4C87-AF3B-9A8B7A9608BD}" destId="{DB0A7089-D5D7-4094-B9F6-6C28E616BA2C}" srcOrd="4" destOrd="0" parTransId="{8FA72F84-F2E0-4D89-87E8-D14314717FB6}" sibTransId="{62C379F5-F57C-4AAE-B608-9AA30AF75343}"/>
    <dgm:cxn modelId="{26403A5A-E595-4772-AC3C-8CE631DF590A}" srcId="{AA5DE308-C7A9-4C87-AF3B-9A8B7A9608BD}" destId="{1B018552-8DBB-4FB6-9D2C-063819ECA835}" srcOrd="0" destOrd="0" parTransId="{87E1D7E4-F9C6-4E54-898D-675255058DD8}" sibTransId="{89884CE9-77C7-4C58-909A-E95FB71A5C04}"/>
    <dgm:cxn modelId="{C3FBD893-E7C3-4CD3-B463-555F932E6A82}" srcId="{AA5DE308-C7A9-4C87-AF3B-9A8B7A9608BD}" destId="{D4A2E079-0CFE-4BA5-BCD1-5C63D3E1AC58}" srcOrd="3" destOrd="0" parTransId="{2204542A-2CA1-4DB9-B93B-182653CF91F8}" sibTransId="{AA3CD166-ED6A-4163-B86E-4A3116E53E60}"/>
    <dgm:cxn modelId="{8E3EE79A-DA8F-4992-9A08-0E403E1E8D91}" srcId="{AA5DE308-C7A9-4C87-AF3B-9A8B7A9608BD}" destId="{24E39D8D-E834-4C3A-94DA-1BBFC4684A32}" srcOrd="1" destOrd="0" parTransId="{7B0DBABE-10D5-4A76-8A55-DD0463D18135}" sibTransId="{29F07211-33BF-4724-8513-1DBA74063C80}"/>
    <dgm:cxn modelId="{7EF8A1AB-E021-45DE-8B5E-1B40E617A820}" type="presOf" srcId="{24E39D8D-E834-4C3A-94DA-1BBFC4684A32}" destId="{595D3D62-276D-469B-ACEB-EBBAB4DB4A50}" srcOrd="0" destOrd="0" presId="urn:microsoft.com/office/officeart/2005/8/layout/chevron1"/>
    <dgm:cxn modelId="{AD791CB3-D7BC-4C54-B78B-0EA579A9620E}" type="presOf" srcId="{1B018552-8DBB-4FB6-9D2C-063819ECA835}" destId="{DDC02743-D6E9-4B9D-93E3-D88474FA776D}" srcOrd="0" destOrd="0" presId="urn:microsoft.com/office/officeart/2005/8/layout/chevron1"/>
    <dgm:cxn modelId="{BCE4A3E8-BB8A-4549-B5F7-86B95E868ECB}" srcId="{AA5DE308-C7A9-4C87-AF3B-9A8B7A9608BD}" destId="{C65CD65E-BF9F-4C15-9A06-265268BD7A5A}" srcOrd="2" destOrd="0" parTransId="{DB3E6E4A-5259-485D-9445-C29B1A71ADE1}" sibTransId="{D5093E3D-781C-499A-AD4F-1E51651E8BD9}"/>
    <dgm:cxn modelId="{0BC06FE9-A6E9-46BB-B5E5-19DBCD918A88}" type="presOf" srcId="{C65CD65E-BF9F-4C15-9A06-265268BD7A5A}" destId="{21D205A6-9BA8-4C59-9621-8488A8177C8B}" srcOrd="0" destOrd="0" presId="urn:microsoft.com/office/officeart/2005/8/layout/chevron1"/>
    <dgm:cxn modelId="{117430DB-5AB3-46BA-927A-62D857013B67}" type="presParOf" srcId="{F31AE034-7285-4F8F-A656-D6EA22DE4860}" destId="{DDC02743-D6E9-4B9D-93E3-D88474FA776D}" srcOrd="0" destOrd="0" presId="urn:microsoft.com/office/officeart/2005/8/layout/chevron1"/>
    <dgm:cxn modelId="{4CB334A0-0F62-4DB6-BC4B-7B626A675115}" type="presParOf" srcId="{F31AE034-7285-4F8F-A656-D6EA22DE4860}" destId="{AC136E5B-C888-4018-8519-D0DD34BAD980}" srcOrd="1" destOrd="0" presId="urn:microsoft.com/office/officeart/2005/8/layout/chevron1"/>
    <dgm:cxn modelId="{EC33AC53-A311-4CA3-8C56-F2D6A791B0EE}" type="presParOf" srcId="{F31AE034-7285-4F8F-A656-D6EA22DE4860}" destId="{595D3D62-276D-469B-ACEB-EBBAB4DB4A50}" srcOrd="2" destOrd="0" presId="urn:microsoft.com/office/officeart/2005/8/layout/chevron1"/>
    <dgm:cxn modelId="{B998FAB8-D523-4038-A62E-63BB2ADD26B3}" type="presParOf" srcId="{F31AE034-7285-4F8F-A656-D6EA22DE4860}" destId="{9520A085-FED4-4F0E-8919-4FA28A1DEC67}" srcOrd="3" destOrd="0" presId="urn:microsoft.com/office/officeart/2005/8/layout/chevron1"/>
    <dgm:cxn modelId="{EADB0E12-8F27-428B-8CE1-C208741C6301}" type="presParOf" srcId="{F31AE034-7285-4F8F-A656-D6EA22DE4860}" destId="{21D205A6-9BA8-4C59-9621-8488A8177C8B}" srcOrd="4" destOrd="0" presId="urn:microsoft.com/office/officeart/2005/8/layout/chevron1"/>
    <dgm:cxn modelId="{2993FB63-F942-4866-A487-D1DBA5B5AEF4}" type="presParOf" srcId="{F31AE034-7285-4F8F-A656-D6EA22DE4860}" destId="{195692C3-3CE0-4302-9B14-5D66AC8D47BD}" srcOrd="5" destOrd="0" presId="urn:microsoft.com/office/officeart/2005/8/layout/chevron1"/>
    <dgm:cxn modelId="{BB3B79C2-AD55-4449-98C2-41B2A25A33E1}" type="presParOf" srcId="{F31AE034-7285-4F8F-A656-D6EA22DE4860}" destId="{4DA97858-F0F9-4891-9615-0015EAB51845}" srcOrd="6" destOrd="0" presId="urn:microsoft.com/office/officeart/2005/8/layout/chevron1"/>
    <dgm:cxn modelId="{85E295FA-68D7-4584-B998-FA44EBF435FC}" type="presParOf" srcId="{F31AE034-7285-4F8F-A656-D6EA22DE4860}" destId="{D0C14597-AA07-4E79-B4B1-EC0C809591AD}" srcOrd="7" destOrd="0" presId="urn:microsoft.com/office/officeart/2005/8/layout/chevron1"/>
    <dgm:cxn modelId="{6CE97F65-37EE-4DA9-A228-ABC6D1AF1FB5}" type="presParOf" srcId="{F31AE034-7285-4F8F-A656-D6EA22DE4860}" destId="{947C1172-6269-4FE5-BDBB-C924C49BCC57}"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02743-D6E9-4B9D-93E3-D88474FA776D}">
      <dsp:nvSpPr>
        <dsp:cNvPr id="0" name=""/>
        <dsp:cNvSpPr/>
      </dsp:nvSpPr>
      <dsp:spPr>
        <a:xfrm>
          <a:off x="1258" y="901228"/>
          <a:ext cx="2520548" cy="13587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Plan 1 month in advance</a:t>
          </a:r>
          <a:endParaRPr lang="en-US" sz="1400" kern="1200" dirty="0"/>
        </a:p>
      </dsp:txBody>
      <dsp:txXfrm>
        <a:off x="680635" y="901228"/>
        <a:ext cx="1161794" cy="1358754"/>
      </dsp:txXfrm>
    </dsp:sp>
    <dsp:sp modelId="{595D3D62-276D-469B-ACEB-EBBAB4DB4A50}">
      <dsp:nvSpPr>
        <dsp:cNvPr id="0" name=""/>
        <dsp:cNvSpPr/>
      </dsp:nvSpPr>
      <dsp:spPr>
        <a:xfrm>
          <a:off x="2283839" y="909871"/>
          <a:ext cx="2491040" cy="134146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Post job on PeopleAdmin</a:t>
          </a:r>
        </a:p>
        <a:p>
          <a:pPr marL="0" lvl="0" indent="0" algn="ctr" defTabSz="622300">
            <a:lnSpc>
              <a:spcPct val="90000"/>
            </a:lnSpc>
            <a:spcBef>
              <a:spcPct val="0"/>
            </a:spcBef>
            <a:spcAft>
              <a:spcPct val="35000"/>
            </a:spcAft>
            <a:buNone/>
          </a:pPr>
          <a:br>
            <a:rPr lang="en-US" sz="1400" kern="1200" dirty="0">
              <a:solidFill>
                <a:schemeClr val="tx1"/>
              </a:solidFill>
            </a:rPr>
          </a:br>
          <a:r>
            <a:rPr lang="en-US" sz="1400" kern="1200" dirty="0">
              <a:solidFill>
                <a:schemeClr val="tx1"/>
              </a:solidFill>
            </a:rPr>
            <a:t>(Approx. 1 day)</a:t>
          </a:r>
          <a:endParaRPr lang="en-US" sz="1400" kern="1200" dirty="0"/>
        </a:p>
      </dsp:txBody>
      <dsp:txXfrm>
        <a:off x="2954573" y="909871"/>
        <a:ext cx="1149572" cy="1341468"/>
      </dsp:txXfrm>
    </dsp:sp>
    <dsp:sp modelId="{21D205A6-9BA8-4C59-9621-8488A8177C8B}">
      <dsp:nvSpPr>
        <dsp:cNvPr id="0" name=""/>
        <dsp:cNvSpPr/>
      </dsp:nvSpPr>
      <dsp:spPr>
        <a:xfrm>
          <a:off x="4536913" y="909871"/>
          <a:ext cx="2459367" cy="134146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marL="0" lvl="0" indent="0" algn="ctr" defTabSz="711200">
            <a:lnSpc>
              <a:spcPct val="90000"/>
            </a:lnSpc>
            <a:spcBef>
              <a:spcPct val="0"/>
            </a:spcBef>
            <a:spcAft>
              <a:spcPct val="35000"/>
            </a:spcAft>
            <a:buNone/>
          </a:pPr>
          <a:endParaRPr lang="en-US" sz="1600" kern="1200" dirty="0"/>
        </a:p>
      </dsp:txBody>
      <dsp:txXfrm>
        <a:off x="5207647" y="909871"/>
        <a:ext cx="1117899" cy="1341468"/>
      </dsp:txXfrm>
    </dsp:sp>
    <dsp:sp modelId="{4DA97858-F0F9-4891-9615-0015EAB51845}">
      <dsp:nvSpPr>
        <dsp:cNvPr id="0" name=""/>
        <dsp:cNvSpPr/>
      </dsp:nvSpPr>
      <dsp:spPr>
        <a:xfrm>
          <a:off x="6758313" y="893180"/>
          <a:ext cx="2485234" cy="13748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8669" rIns="0" bIns="18669" numCol="1" spcCol="1270" anchor="ctr" anchorCtr="1">
          <a:noAutofit/>
        </a:bodyPr>
        <a:lstStyle/>
        <a:p>
          <a:pPr marL="0" lvl="0" indent="0" algn="ctr" defTabSz="622300">
            <a:lnSpc>
              <a:spcPct val="90000"/>
            </a:lnSpc>
            <a:spcBef>
              <a:spcPct val="0"/>
            </a:spcBef>
            <a:spcAft>
              <a:spcPct val="35000"/>
            </a:spcAft>
            <a:buNone/>
          </a:pPr>
          <a:endParaRPr lang="en-US" sz="1400" kern="1200" dirty="0"/>
        </a:p>
      </dsp:txBody>
      <dsp:txXfrm>
        <a:off x="7445738" y="893180"/>
        <a:ext cx="1110384" cy="1374850"/>
      </dsp:txXfrm>
    </dsp:sp>
    <dsp:sp modelId="{947C1172-6269-4FE5-BDBB-C924C49BCC57}">
      <dsp:nvSpPr>
        <dsp:cNvPr id="0" name=""/>
        <dsp:cNvSpPr/>
      </dsp:nvSpPr>
      <dsp:spPr>
        <a:xfrm>
          <a:off x="9005581" y="902818"/>
          <a:ext cx="2514599" cy="13555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Submit the hire </a:t>
          </a:r>
          <a:r>
            <a:rPr lang="en-US" sz="1400" kern="1200" dirty="0" err="1">
              <a:solidFill>
                <a:schemeClr val="tx1"/>
              </a:solidFill>
            </a:rPr>
            <a:t>ePAR</a:t>
          </a:r>
          <a:br>
            <a:rPr lang="en-US" sz="1400" kern="1200" dirty="0">
              <a:solidFill>
                <a:schemeClr val="tx1"/>
              </a:solidFill>
            </a:rPr>
          </a:br>
          <a:endParaRPr lang="en-US" sz="1400" kern="1200" dirty="0">
            <a:solidFill>
              <a:schemeClr val="tx1"/>
            </a:solidFill>
          </a:endParaRPr>
        </a:p>
        <a:p>
          <a:pPr marL="0" lvl="0" indent="0" algn="ctr" defTabSz="622300">
            <a:lnSpc>
              <a:spcPct val="90000"/>
            </a:lnSpc>
            <a:spcBef>
              <a:spcPct val="0"/>
            </a:spcBef>
            <a:spcAft>
              <a:spcPct val="35000"/>
            </a:spcAft>
            <a:buNone/>
          </a:pPr>
          <a:r>
            <a:rPr lang="en-US" sz="1400" kern="1200" dirty="0">
              <a:solidFill>
                <a:schemeClr val="tx1"/>
              </a:solidFill>
            </a:rPr>
            <a:t>(Approx. 3 days)</a:t>
          </a:r>
          <a:endParaRPr lang="en-US" sz="1400" kern="1200" dirty="0"/>
        </a:p>
      </dsp:txBody>
      <dsp:txXfrm>
        <a:off x="9683369" y="902818"/>
        <a:ext cx="1159024" cy="13555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7E362-2F52-404E-8786-E3BC6042543F}" type="datetimeFigureOut">
              <a:rPr lang="en-US" smtClean="0"/>
              <a:t>4/24/2023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957B-20A1-43C7-9587-16C01FD60007}" type="slidenum">
              <a:rPr lang="en-US" smtClean="0"/>
              <a:t>‹#›</a:t>
            </a:fld>
            <a:endParaRPr lang="en-US"/>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D23EF-E3F9-AF4F-B553-EAC3453EDB80}"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FC4CB-3D95-E245-ABFA-3455484C67F2}" type="slidenum">
              <a:rPr lang="en-US" smtClean="0"/>
              <a:t>‹#›</a:t>
            </a:fld>
            <a:endParaRPr lang="en-US"/>
          </a:p>
        </p:txBody>
      </p:sp>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143874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976087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350" y="0"/>
            <a:ext cx="12179300" cy="6858000"/>
          </a:xfrm>
          <a:prstGeom prst="rect">
            <a:avLst/>
          </a:prstGeom>
        </p:spPr>
      </p:pic>
    </p:spTree>
    <p:extLst>
      <p:ext uri="{BB962C8B-B14F-4D97-AF65-F5344CB8AC3E}">
        <p14:creationId xmlns:p14="http://schemas.microsoft.com/office/powerpoint/2010/main" val="422180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350" y="0"/>
            <a:ext cx="12179300" cy="6858000"/>
          </a:xfrm>
          <a:prstGeom prst="rect">
            <a:avLst/>
          </a:prstGeom>
        </p:spPr>
      </p:pic>
    </p:spTree>
    <p:extLst>
      <p:ext uri="{BB962C8B-B14F-4D97-AF65-F5344CB8AC3E}">
        <p14:creationId xmlns:p14="http://schemas.microsoft.com/office/powerpoint/2010/main" val="371018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350" y="0"/>
            <a:ext cx="12179300" cy="6858000"/>
          </a:xfrm>
          <a:prstGeom prst="rect">
            <a:avLst/>
          </a:prstGeom>
        </p:spPr>
      </p:pic>
    </p:spTree>
    <p:extLst>
      <p:ext uri="{BB962C8B-B14F-4D97-AF65-F5344CB8AC3E}">
        <p14:creationId xmlns:p14="http://schemas.microsoft.com/office/powerpoint/2010/main" val="134646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C72E-D20B-C04D-86A4-8D5FA4D58E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3" name="Picture 2">
            <a:extLst>
              <a:ext uri="{FF2B5EF4-FFF2-40B4-BE49-F238E27FC236}">
                <a16:creationId xmlns:a16="http://schemas.microsoft.com/office/drawing/2014/main" id="{E5E4403E-5517-FF45-A24C-C283DD263CA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350" y="0"/>
            <a:ext cx="12179300" cy="6858000"/>
          </a:xfrm>
          <a:prstGeom prst="rect">
            <a:avLst/>
          </a:prstGeom>
        </p:spPr>
      </p:pic>
    </p:spTree>
    <p:extLst>
      <p:ext uri="{BB962C8B-B14F-4D97-AF65-F5344CB8AC3E}">
        <p14:creationId xmlns:p14="http://schemas.microsoft.com/office/powerpoint/2010/main" val="145689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350" y="0"/>
            <a:ext cx="121793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709" r:id="rId1"/>
    <p:sldLayoutId id="2147483689" r:id="rId2"/>
    <p:sldLayoutId id="2147483690" r:id="rId3"/>
    <p:sldLayoutId id="2147483749" r:id="rId4"/>
    <p:sldLayoutId id="214748371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SC.HR@untsystem.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uscis.gov/i-9-central/form-i-9-acceptable-document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international@unthsc.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finance.untsystem.edu/payroll-deadline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finaid@unthsc.edu"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finaid@unthsc.ed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yhr.unt.edu/"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AB6AEE-3219-4B55-AD03-1E2D3E1DD1E0}"/>
              </a:ext>
            </a:extLst>
          </p:cNvPr>
          <p:cNvSpPr txBox="1"/>
          <p:nvPr/>
        </p:nvSpPr>
        <p:spPr>
          <a:xfrm>
            <a:off x="2225321" y="1620738"/>
            <a:ext cx="7741350" cy="1661993"/>
          </a:xfrm>
          <a:prstGeom prst="rect">
            <a:avLst/>
          </a:prstGeom>
          <a:noFill/>
        </p:spPr>
        <p:txBody>
          <a:bodyPr wrap="square" rtlCol="0">
            <a:spAutoFit/>
          </a:bodyPr>
          <a:lstStyle/>
          <a:p>
            <a:pPr algn="ctr">
              <a:defRPr/>
            </a:pPr>
            <a:r>
              <a:rPr lang="en-US" sz="5400" dirty="0"/>
              <a:t>Student Hiring Overview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202446"/>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E9962E4-F3C3-44E1-BB16-6643075D8D9C}"/>
              </a:ext>
            </a:extLst>
          </p:cNvPr>
          <p:cNvSpPr txBox="1"/>
          <p:nvPr/>
        </p:nvSpPr>
        <p:spPr>
          <a:xfrm>
            <a:off x="3326993" y="2768991"/>
            <a:ext cx="553800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b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HSC Human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hlinkClick r:id="rId3"/>
              </a:rPr>
              <a:t>HSC.HR@untsystem.edu</a:t>
            </a:r>
            <a:r>
              <a:rPr kumimoji="0" lang="en-US" sz="2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a:t>
            </a:r>
          </a:p>
        </p:txBody>
      </p:sp>
      <p:sp>
        <p:nvSpPr>
          <p:cNvPr id="3" name="TextBox 2">
            <a:extLst>
              <a:ext uri="{FF2B5EF4-FFF2-40B4-BE49-F238E27FC236}">
                <a16:creationId xmlns:a16="http://schemas.microsoft.com/office/drawing/2014/main" id="{3CEB3E7D-BDE4-4E80-BABC-BBF2F68DCA4A}"/>
              </a:ext>
            </a:extLst>
          </p:cNvPr>
          <p:cNvSpPr txBox="1"/>
          <p:nvPr/>
        </p:nvSpPr>
        <p:spPr>
          <a:xfrm>
            <a:off x="11786532" y="234892"/>
            <a:ext cx="232041" cy="276999"/>
          </a:xfrm>
          <a:prstGeom prst="rect">
            <a:avLst/>
          </a:prstGeom>
          <a:noFill/>
        </p:spPr>
        <p:txBody>
          <a:bodyPr wrap="square" rtlCol="0">
            <a:spAutoFit/>
          </a:bodyPr>
          <a:lstStyle/>
          <a:p>
            <a:r>
              <a:rPr lang="en-US" sz="1200" dirty="0"/>
              <a:t>1</a:t>
            </a:r>
          </a:p>
        </p:txBody>
      </p:sp>
    </p:spTree>
    <p:extLst>
      <p:ext uri="{BB962C8B-B14F-4D97-AF65-F5344CB8AC3E}">
        <p14:creationId xmlns:p14="http://schemas.microsoft.com/office/powerpoint/2010/main" val="14536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483326" y="283212"/>
            <a:ext cx="1028776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Posting in PeopleAdmin</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1093919" y="1700724"/>
            <a:ext cx="4533291" cy="11095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7. Review and edit the title as needed. Add your Division and Department. Click “Create New Posting.”</a:t>
            </a:r>
          </a:p>
        </p:txBody>
      </p:sp>
      <p:sp>
        <p:nvSpPr>
          <p:cNvPr id="9" name="Rectangle 8">
            <a:extLst>
              <a:ext uri="{FF2B5EF4-FFF2-40B4-BE49-F238E27FC236}">
                <a16:creationId xmlns:a16="http://schemas.microsoft.com/office/drawing/2014/main" id="{D361F658-68D6-42E5-82FD-34E6BB7B678F}"/>
              </a:ext>
            </a:extLst>
          </p:cNvPr>
          <p:cNvSpPr/>
          <p:nvPr/>
        </p:nvSpPr>
        <p:spPr>
          <a:xfrm>
            <a:off x="6564790" y="1700724"/>
            <a:ext cx="4533291" cy="3785652"/>
          </a:xfrm>
          <a:prstGeom prst="rect">
            <a:avLst/>
          </a:prstGeom>
        </p:spPr>
        <p:txBody>
          <a:bodyPr wrap="square">
            <a:spAutoFit/>
          </a:bodyPr>
          <a:lstStyle/>
          <a:p>
            <a:r>
              <a:rPr lang="en-US" sz="2400" dirty="0"/>
              <a:t>8. Review and edit all required fields and fill in all relevant information. Click “Save &amp; Continue” at the bottom of each page. </a:t>
            </a:r>
          </a:p>
          <a:p>
            <a:endParaRPr lang="en-US" sz="2400" dirty="0"/>
          </a:p>
          <a:p>
            <a:r>
              <a:rPr lang="en-US" sz="2400" dirty="0"/>
              <a:t>NOTE: Minimum qualifications remain as entered for the job code.  Additional requirements can be added to “Preferred” field.</a:t>
            </a:r>
          </a:p>
        </p:txBody>
      </p:sp>
      <p:pic>
        <p:nvPicPr>
          <p:cNvPr id="3" name="Picture 2">
            <a:extLst>
              <a:ext uri="{FF2B5EF4-FFF2-40B4-BE49-F238E27FC236}">
                <a16:creationId xmlns:a16="http://schemas.microsoft.com/office/drawing/2014/main" id="{8BEACAA6-675D-4C86-968F-5F8589E3F8F9}"/>
              </a:ext>
            </a:extLst>
          </p:cNvPr>
          <p:cNvPicPr>
            <a:picLocks noChangeAspect="1"/>
          </p:cNvPicPr>
          <p:nvPr/>
        </p:nvPicPr>
        <p:blipFill>
          <a:blip r:embed="rId2"/>
          <a:stretch>
            <a:fillRect/>
          </a:stretch>
        </p:blipFill>
        <p:spPr>
          <a:xfrm>
            <a:off x="1850835" y="3227965"/>
            <a:ext cx="2219749" cy="1509705"/>
          </a:xfrm>
          <a:prstGeom prst="rect">
            <a:avLst/>
          </a:prstGeom>
        </p:spPr>
      </p:pic>
      <p:pic>
        <p:nvPicPr>
          <p:cNvPr id="8" name="Picture 7">
            <a:extLst>
              <a:ext uri="{FF2B5EF4-FFF2-40B4-BE49-F238E27FC236}">
                <a16:creationId xmlns:a16="http://schemas.microsoft.com/office/drawing/2014/main" id="{E07FF671-872A-41BC-95BE-CAA11461275B}"/>
              </a:ext>
            </a:extLst>
          </p:cNvPr>
          <p:cNvPicPr>
            <a:picLocks noChangeAspect="1"/>
          </p:cNvPicPr>
          <p:nvPr/>
        </p:nvPicPr>
        <p:blipFill>
          <a:blip r:embed="rId3"/>
          <a:stretch>
            <a:fillRect/>
          </a:stretch>
        </p:blipFill>
        <p:spPr>
          <a:xfrm>
            <a:off x="2103341" y="5155323"/>
            <a:ext cx="1714739" cy="514422"/>
          </a:xfrm>
          <a:prstGeom prst="rect">
            <a:avLst/>
          </a:prstGeom>
        </p:spPr>
      </p:pic>
      <p:sp>
        <p:nvSpPr>
          <p:cNvPr id="10" name="TextBox 9">
            <a:extLst>
              <a:ext uri="{FF2B5EF4-FFF2-40B4-BE49-F238E27FC236}">
                <a16:creationId xmlns:a16="http://schemas.microsoft.com/office/drawing/2014/main" id="{A4358557-972B-4434-9991-7ADC4C6D5F9F}"/>
              </a:ext>
            </a:extLst>
          </p:cNvPr>
          <p:cNvSpPr txBox="1"/>
          <p:nvPr/>
        </p:nvSpPr>
        <p:spPr>
          <a:xfrm>
            <a:off x="11786532" y="234892"/>
            <a:ext cx="343949" cy="276999"/>
          </a:xfrm>
          <a:prstGeom prst="rect">
            <a:avLst/>
          </a:prstGeom>
          <a:noFill/>
        </p:spPr>
        <p:txBody>
          <a:bodyPr wrap="square" rtlCol="0">
            <a:spAutoFit/>
          </a:bodyPr>
          <a:lstStyle/>
          <a:p>
            <a:r>
              <a:rPr lang="en-US" sz="1200" dirty="0"/>
              <a:t>10</a:t>
            </a:r>
          </a:p>
        </p:txBody>
      </p:sp>
    </p:spTree>
    <p:extLst>
      <p:ext uri="{BB962C8B-B14F-4D97-AF65-F5344CB8AC3E}">
        <p14:creationId xmlns:p14="http://schemas.microsoft.com/office/powerpoint/2010/main" val="651916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483326" y="283212"/>
            <a:ext cx="1028776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Posting in PeopleAdmin</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1093919" y="1700724"/>
            <a:ext cx="4533291" cy="11095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9. Once all sections have been completed, review the information in the summary page.</a:t>
            </a:r>
          </a:p>
          <a:p>
            <a:endParaRPr lang="en-US" sz="2400" dirty="0">
              <a:latin typeface="+mn-lt"/>
            </a:endParaRPr>
          </a:p>
        </p:txBody>
      </p:sp>
      <p:sp>
        <p:nvSpPr>
          <p:cNvPr id="9" name="Rectangle 8">
            <a:extLst>
              <a:ext uri="{FF2B5EF4-FFF2-40B4-BE49-F238E27FC236}">
                <a16:creationId xmlns:a16="http://schemas.microsoft.com/office/drawing/2014/main" id="{D361F658-68D6-42E5-82FD-34E6BB7B678F}"/>
              </a:ext>
            </a:extLst>
          </p:cNvPr>
          <p:cNvSpPr/>
          <p:nvPr/>
        </p:nvSpPr>
        <p:spPr>
          <a:xfrm>
            <a:off x="6564790" y="1700724"/>
            <a:ext cx="4533291" cy="2308324"/>
          </a:xfrm>
          <a:prstGeom prst="rect">
            <a:avLst/>
          </a:prstGeom>
        </p:spPr>
        <p:txBody>
          <a:bodyPr wrap="square">
            <a:spAutoFit/>
          </a:bodyPr>
          <a:lstStyle/>
          <a:p>
            <a:r>
              <a:rPr lang="en-US" sz="2400" dirty="0"/>
              <a:t>10. Hover over the Take Action on Posting link and click Approve (Move to Supervisor or next level). Talent Acquisition reviews and posts position live. </a:t>
            </a:r>
          </a:p>
          <a:p>
            <a:r>
              <a:rPr lang="en-US" sz="2400" dirty="0"/>
              <a:t> </a:t>
            </a:r>
          </a:p>
        </p:txBody>
      </p:sp>
      <p:pic>
        <p:nvPicPr>
          <p:cNvPr id="2" name="Picture 1">
            <a:extLst>
              <a:ext uri="{FF2B5EF4-FFF2-40B4-BE49-F238E27FC236}">
                <a16:creationId xmlns:a16="http://schemas.microsoft.com/office/drawing/2014/main" id="{4EAFF3ED-95BD-48B5-BB45-F9F3D7FB7DDF}"/>
              </a:ext>
            </a:extLst>
          </p:cNvPr>
          <p:cNvPicPr>
            <a:picLocks noChangeAspect="1"/>
          </p:cNvPicPr>
          <p:nvPr/>
        </p:nvPicPr>
        <p:blipFill>
          <a:blip r:embed="rId2"/>
          <a:stretch>
            <a:fillRect/>
          </a:stretch>
        </p:blipFill>
        <p:spPr>
          <a:xfrm>
            <a:off x="8436608" y="3755074"/>
            <a:ext cx="3859102" cy="2804403"/>
          </a:xfrm>
          <a:prstGeom prst="rect">
            <a:avLst/>
          </a:prstGeom>
        </p:spPr>
      </p:pic>
      <p:sp>
        <p:nvSpPr>
          <p:cNvPr id="3" name="Rectangle 2">
            <a:extLst>
              <a:ext uri="{FF2B5EF4-FFF2-40B4-BE49-F238E27FC236}">
                <a16:creationId xmlns:a16="http://schemas.microsoft.com/office/drawing/2014/main" id="{C3E63477-D71C-4C0C-9663-D1788D1C885C}"/>
              </a:ext>
            </a:extLst>
          </p:cNvPr>
          <p:cNvSpPr/>
          <p:nvPr/>
        </p:nvSpPr>
        <p:spPr>
          <a:xfrm>
            <a:off x="1405631" y="4653132"/>
            <a:ext cx="6371208" cy="861774"/>
          </a:xfrm>
          <a:prstGeom prst="rect">
            <a:avLst/>
          </a:prstGeom>
        </p:spPr>
        <p:txBody>
          <a:bodyPr wrap="square">
            <a:spAutoFit/>
          </a:bodyPr>
          <a:lstStyle/>
          <a:p>
            <a:r>
              <a:rPr lang="en-US" sz="2400" b="1" dirty="0">
                <a:solidFill>
                  <a:srgbClr val="FF0000"/>
                </a:solidFill>
              </a:rPr>
              <a:t>All postings must be active in PeopleAdmin for a minimum of five (5) full business days.</a:t>
            </a:r>
          </a:p>
          <a:p>
            <a:pPr marL="628650" lvl="1" indent="-171450">
              <a:buFont typeface="Arial" panose="020B0604020202020204" pitchFamily="34" charset="0"/>
              <a:buChar char="•"/>
            </a:pPr>
            <a:endParaRPr lang="en-US" sz="100" dirty="0"/>
          </a:p>
          <a:p>
            <a:pPr marL="628650" lvl="1" indent="-171450">
              <a:buFont typeface="Arial" panose="020B0604020202020204" pitchFamily="34" charset="0"/>
              <a:buChar char="•"/>
            </a:pPr>
            <a:endParaRPr lang="en-US" sz="100" dirty="0"/>
          </a:p>
        </p:txBody>
      </p:sp>
      <p:sp>
        <p:nvSpPr>
          <p:cNvPr id="8" name="TextBox 7">
            <a:extLst>
              <a:ext uri="{FF2B5EF4-FFF2-40B4-BE49-F238E27FC236}">
                <a16:creationId xmlns:a16="http://schemas.microsoft.com/office/drawing/2014/main" id="{2AB83FA2-2CA4-4946-81B3-3A749E17ACF5}"/>
              </a:ext>
            </a:extLst>
          </p:cNvPr>
          <p:cNvSpPr txBox="1"/>
          <p:nvPr/>
        </p:nvSpPr>
        <p:spPr>
          <a:xfrm>
            <a:off x="11786532" y="234892"/>
            <a:ext cx="343949" cy="276999"/>
          </a:xfrm>
          <a:prstGeom prst="rect">
            <a:avLst/>
          </a:prstGeom>
          <a:noFill/>
        </p:spPr>
        <p:txBody>
          <a:bodyPr wrap="square" rtlCol="0">
            <a:spAutoFit/>
          </a:bodyPr>
          <a:lstStyle/>
          <a:p>
            <a:r>
              <a:rPr lang="en-US" sz="1200" dirty="0"/>
              <a:t>11</a:t>
            </a:r>
          </a:p>
        </p:txBody>
      </p:sp>
    </p:spTree>
    <p:extLst>
      <p:ext uri="{BB962C8B-B14F-4D97-AF65-F5344CB8AC3E}">
        <p14:creationId xmlns:p14="http://schemas.microsoft.com/office/powerpoint/2010/main" val="147409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483326" y="283212"/>
            <a:ext cx="1028776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Posting in PeopleAdmin</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1093919" y="1700724"/>
            <a:ext cx="10140138" cy="11095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Student applications are not reviewed or screened by HSC HR. </a:t>
            </a:r>
          </a:p>
          <a:p>
            <a:endParaRPr lang="en-US" sz="2400" dirty="0">
              <a:latin typeface="+mn-lt"/>
            </a:endParaRPr>
          </a:p>
          <a:p>
            <a:r>
              <a:rPr lang="en-US" sz="2400" dirty="0">
                <a:latin typeface="+mn-lt"/>
              </a:rPr>
              <a:t>The hiring manager is responsible for reviewing the applicants, selecting individuals for interview and conducting interviews.</a:t>
            </a:r>
          </a:p>
          <a:p>
            <a:endParaRPr lang="en-US" sz="2400" dirty="0">
              <a:latin typeface="+mn-lt"/>
            </a:endParaRPr>
          </a:p>
          <a:p>
            <a:r>
              <a:rPr lang="en-US" sz="2400" dirty="0">
                <a:latin typeface="+mn-lt"/>
              </a:rPr>
              <a:t>The hiring manager may request that the position be re-posted and re-advertised if a suitable candidate is not found out of the initial pool of applicants, or if the job requirements change. Contact Talent Acquisition for assistance with this process.</a:t>
            </a:r>
          </a:p>
          <a:p>
            <a:endParaRPr lang="en-US" sz="2400" dirty="0">
              <a:latin typeface="+mn-lt"/>
            </a:endParaRPr>
          </a:p>
          <a:p>
            <a:endParaRPr lang="en-US" sz="2400" dirty="0">
              <a:latin typeface="+mn-lt"/>
            </a:endParaRPr>
          </a:p>
        </p:txBody>
      </p:sp>
      <p:sp>
        <p:nvSpPr>
          <p:cNvPr id="7" name="TextBox 6">
            <a:extLst>
              <a:ext uri="{FF2B5EF4-FFF2-40B4-BE49-F238E27FC236}">
                <a16:creationId xmlns:a16="http://schemas.microsoft.com/office/drawing/2014/main" id="{FC38072C-4337-468F-BC94-BBA93F0EE008}"/>
              </a:ext>
            </a:extLst>
          </p:cNvPr>
          <p:cNvSpPr txBox="1"/>
          <p:nvPr/>
        </p:nvSpPr>
        <p:spPr>
          <a:xfrm>
            <a:off x="11786532" y="234892"/>
            <a:ext cx="343949" cy="276999"/>
          </a:xfrm>
          <a:prstGeom prst="rect">
            <a:avLst/>
          </a:prstGeom>
          <a:noFill/>
        </p:spPr>
        <p:txBody>
          <a:bodyPr wrap="square" rtlCol="0">
            <a:spAutoFit/>
          </a:bodyPr>
          <a:lstStyle/>
          <a:p>
            <a:r>
              <a:rPr lang="en-US" sz="1200" dirty="0"/>
              <a:t>12</a:t>
            </a:r>
          </a:p>
        </p:txBody>
      </p:sp>
    </p:spTree>
    <p:extLst>
      <p:ext uri="{BB962C8B-B14F-4D97-AF65-F5344CB8AC3E}">
        <p14:creationId xmlns:p14="http://schemas.microsoft.com/office/powerpoint/2010/main" val="214701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483326" y="283212"/>
            <a:ext cx="1028776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Interviewing</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687247" y="1167131"/>
            <a:ext cx="10817506" cy="49925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endParaRPr lang="en-US" sz="2400" dirty="0">
              <a:highlight>
                <a:srgbClr val="FFFF00"/>
              </a:highlight>
              <a:latin typeface="+mn-lt"/>
            </a:endParaRPr>
          </a:p>
        </p:txBody>
      </p:sp>
      <p:sp>
        <p:nvSpPr>
          <p:cNvPr id="7" name="TextBox 6">
            <a:extLst>
              <a:ext uri="{FF2B5EF4-FFF2-40B4-BE49-F238E27FC236}">
                <a16:creationId xmlns:a16="http://schemas.microsoft.com/office/drawing/2014/main" id="{F3A7D813-C5D7-4D72-8D5A-43014372865C}"/>
              </a:ext>
            </a:extLst>
          </p:cNvPr>
          <p:cNvSpPr txBox="1"/>
          <p:nvPr/>
        </p:nvSpPr>
        <p:spPr>
          <a:xfrm>
            <a:off x="483326" y="1167131"/>
            <a:ext cx="10916924" cy="5021055"/>
          </a:xfrm>
          <a:prstGeom prst="rect">
            <a:avLst/>
          </a:prstGeom>
          <a:noFill/>
        </p:spPr>
        <p:txBody>
          <a:bodyPr wrap="square">
            <a:spAutoFit/>
          </a:bodyPr>
          <a:lstStyle/>
          <a:p>
            <a:pPr algn="ctr">
              <a:lnSpc>
                <a:spcPct val="150000"/>
              </a:lnSpc>
            </a:pPr>
            <a:r>
              <a:rPr lang="en-US" sz="2400" dirty="0"/>
              <a:t>Keep eye contact with the candidate.</a:t>
            </a:r>
          </a:p>
          <a:p>
            <a:pPr algn="ctr">
              <a:lnSpc>
                <a:spcPct val="150000"/>
              </a:lnSpc>
            </a:pPr>
            <a:r>
              <a:rPr lang="en-US" sz="2400" dirty="0"/>
              <a:t>Give candidates a good understanding of the position.</a:t>
            </a:r>
          </a:p>
          <a:p>
            <a:pPr algn="ctr">
              <a:lnSpc>
                <a:spcPct val="150000"/>
              </a:lnSpc>
            </a:pPr>
            <a:r>
              <a:rPr lang="en-US" sz="2400" dirty="0"/>
              <a:t>If using an interview panel, designate who is asking questions and taking notes.</a:t>
            </a:r>
          </a:p>
          <a:p>
            <a:pPr algn="ctr">
              <a:lnSpc>
                <a:spcPct val="150000"/>
              </a:lnSpc>
            </a:pPr>
            <a:r>
              <a:rPr lang="en-US" sz="2400" dirty="0"/>
              <a:t>Use open-ended and behavioral-based questions.</a:t>
            </a:r>
          </a:p>
          <a:p>
            <a:pPr algn="ctr">
              <a:lnSpc>
                <a:spcPct val="150000"/>
              </a:lnSpc>
            </a:pPr>
            <a:r>
              <a:rPr lang="en-US" sz="2400" dirty="0"/>
              <a:t>Ask the same questions of each candidate.</a:t>
            </a:r>
          </a:p>
          <a:p>
            <a:pPr algn="ctr">
              <a:lnSpc>
                <a:spcPct val="150000"/>
              </a:lnSpc>
            </a:pPr>
            <a:r>
              <a:rPr lang="en-US" sz="2400" dirty="0"/>
              <a:t>Keep notes brief. Be mindful of what you are documenting.</a:t>
            </a:r>
          </a:p>
          <a:p>
            <a:pPr algn="ctr">
              <a:lnSpc>
                <a:spcPct val="150000"/>
              </a:lnSpc>
            </a:pPr>
            <a:r>
              <a:rPr lang="en-US" sz="2400" dirty="0"/>
              <a:t>Share the next steps in the process.</a:t>
            </a:r>
          </a:p>
          <a:p>
            <a:pPr algn="ctr">
              <a:lnSpc>
                <a:spcPct val="150000"/>
              </a:lnSpc>
            </a:pPr>
            <a:r>
              <a:rPr lang="en-US" sz="2400" dirty="0"/>
              <a:t>Smile. Be friendly.</a:t>
            </a:r>
          </a:p>
          <a:p>
            <a:pPr algn="ctr">
              <a:lnSpc>
                <a:spcPct val="150000"/>
              </a:lnSpc>
            </a:pPr>
            <a:r>
              <a:rPr lang="en-US" sz="2400" dirty="0"/>
              <a:t>Give the candidate a great experience.</a:t>
            </a:r>
          </a:p>
        </p:txBody>
      </p:sp>
      <p:sp>
        <p:nvSpPr>
          <p:cNvPr id="8" name="TextBox 7">
            <a:extLst>
              <a:ext uri="{FF2B5EF4-FFF2-40B4-BE49-F238E27FC236}">
                <a16:creationId xmlns:a16="http://schemas.microsoft.com/office/drawing/2014/main" id="{564A8944-09CC-4F15-85FB-31BD5E2D9A47}"/>
              </a:ext>
            </a:extLst>
          </p:cNvPr>
          <p:cNvSpPr txBox="1"/>
          <p:nvPr/>
        </p:nvSpPr>
        <p:spPr>
          <a:xfrm>
            <a:off x="11786532" y="234892"/>
            <a:ext cx="343949" cy="276999"/>
          </a:xfrm>
          <a:prstGeom prst="rect">
            <a:avLst/>
          </a:prstGeom>
          <a:noFill/>
        </p:spPr>
        <p:txBody>
          <a:bodyPr wrap="square" rtlCol="0">
            <a:spAutoFit/>
          </a:bodyPr>
          <a:lstStyle/>
          <a:p>
            <a:r>
              <a:rPr lang="en-US" sz="1200" dirty="0"/>
              <a:t>13</a:t>
            </a:r>
          </a:p>
        </p:txBody>
      </p:sp>
    </p:spTree>
    <p:extLst>
      <p:ext uri="{BB962C8B-B14F-4D97-AF65-F5344CB8AC3E}">
        <p14:creationId xmlns:p14="http://schemas.microsoft.com/office/powerpoint/2010/main" val="352549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483326" y="283212"/>
            <a:ext cx="1028776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Hiring Proposal</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687247" y="1167131"/>
            <a:ext cx="10817506" cy="49925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sz="2400" dirty="0">
                <a:latin typeface="+mn-lt"/>
              </a:rPr>
              <a:t>Log in to PeopleAdmin.</a:t>
            </a:r>
          </a:p>
          <a:p>
            <a:pPr marL="285750" indent="-285750">
              <a:lnSpc>
                <a:spcPct val="150000"/>
              </a:lnSpc>
              <a:buFont typeface="Arial" panose="020B0604020202020204" pitchFamily="34" charset="0"/>
              <a:buChar char="•"/>
            </a:pPr>
            <a:r>
              <a:rPr lang="en-US" sz="2400" dirty="0">
                <a:latin typeface="+mn-lt"/>
              </a:rPr>
              <a:t>Make sure your user group is Supervisor or Initiator.</a:t>
            </a:r>
          </a:p>
          <a:p>
            <a:pPr marL="285750" indent="-285750">
              <a:lnSpc>
                <a:spcPct val="150000"/>
              </a:lnSpc>
              <a:buFont typeface="Arial" panose="020B0604020202020204" pitchFamily="34" charset="0"/>
              <a:buChar char="•"/>
            </a:pPr>
            <a:r>
              <a:rPr lang="en-US" sz="2400" dirty="0">
                <a:latin typeface="+mn-lt"/>
              </a:rPr>
              <a:t>Click on the position name.</a:t>
            </a:r>
          </a:p>
          <a:p>
            <a:pPr marL="285750" indent="-285750">
              <a:lnSpc>
                <a:spcPct val="150000"/>
              </a:lnSpc>
              <a:buFont typeface="Arial" panose="020B0604020202020204" pitchFamily="34" charset="0"/>
              <a:buChar char="•"/>
            </a:pPr>
            <a:r>
              <a:rPr lang="en-US" sz="2400" dirty="0">
                <a:latin typeface="+mn-lt"/>
              </a:rPr>
              <a:t>Click on the Applicants tab.</a:t>
            </a:r>
          </a:p>
          <a:p>
            <a:pPr marL="285750" indent="-285750">
              <a:lnSpc>
                <a:spcPct val="150000"/>
              </a:lnSpc>
              <a:buFont typeface="Arial" panose="020B0604020202020204" pitchFamily="34" charset="0"/>
              <a:buChar char="•"/>
            </a:pPr>
            <a:r>
              <a:rPr lang="en-US" sz="2400" dirty="0">
                <a:latin typeface="+mn-lt"/>
              </a:rPr>
              <a:t>Click on final candidate’s last name.</a:t>
            </a:r>
          </a:p>
          <a:p>
            <a:pPr marL="285750" indent="-285750">
              <a:lnSpc>
                <a:spcPct val="150000"/>
              </a:lnSpc>
              <a:buFont typeface="Arial" panose="020B0604020202020204" pitchFamily="34" charset="0"/>
              <a:buChar char="•"/>
            </a:pPr>
            <a:r>
              <a:rPr lang="en-US" sz="2400" dirty="0">
                <a:latin typeface="+mn-lt"/>
              </a:rPr>
              <a:t>Click on the green + sign ‘Start ATS Hiring Proposal’ in the top right of the page.</a:t>
            </a:r>
          </a:p>
          <a:p>
            <a:pPr marL="285750" indent="-285750">
              <a:lnSpc>
                <a:spcPct val="150000"/>
              </a:lnSpc>
              <a:buFont typeface="Arial" panose="020B0604020202020204" pitchFamily="34" charset="0"/>
              <a:buChar char="•"/>
            </a:pPr>
            <a:r>
              <a:rPr lang="en-US" sz="2400" dirty="0">
                <a:latin typeface="+mn-lt"/>
              </a:rPr>
              <a:t>Change your user group if you do not see the green + sign and try again.</a:t>
            </a:r>
          </a:p>
          <a:p>
            <a:pPr>
              <a:lnSpc>
                <a:spcPct val="200000"/>
              </a:lnSpc>
            </a:pPr>
            <a:endParaRPr lang="en-US" sz="1800" dirty="0">
              <a:latin typeface="+mn-lt"/>
            </a:endParaRPr>
          </a:p>
        </p:txBody>
      </p:sp>
      <p:sp>
        <p:nvSpPr>
          <p:cNvPr id="7" name="TextBox 6">
            <a:extLst>
              <a:ext uri="{FF2B5EF4-FFF2-40B4-BE49-F238E27FC236}">
                <a16:creationId xmlns:a16="http://schemas.microsoft.com/office/drawing/2014/main" id="{9C99DC71-C346-4EC3-97FC-D5279A39969E}"/>
              </a:ext>
            </a:extLst>
          </p:cNvPr>
          <p:cNvSpPr txBox="1"/>
          <p:nvPr/>
        </p:nvSpPr>
        <p:spPr>
          <a:xfrm>
            <a:off x="11786532" y="234892"/>
            <a:ext cx="343949" cy="276999"/>
          </a:xfrm>
          <a:prstGeom prst="rect">
            <a:avLst/>
          </a:prstGeom>
          <a:noFill/>
        </p:spPr>
        <p:txBody>
          <a:bodyPr wrap="square" rtlCol="0">
            <a:spAutoFit/>
          </a:bodyPr>
          <a:lstStyle/>
          <a:p>
            <a:r>
              <a:rPr lang="en-US" sz="1200" dirty="0"/>
              <a:t>14</a:t>
            </a:r>
          </a:p>
        </p:txBody>
      </p:sp>
    </p:spTree>
    <p:extLst>
      <p:ext uri="{BB962C8B-B14F-4D97-AF65-F5344CB8AC3E}">
        <p14:creationId xmlns:p14="http://schemas.microsoft.com/office/powerpoint/2010/main" val="38970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13" name="TextBox 12">
            <a:extLst>
              <a:ext uri="{FF2B5EF4-FFF2-40B4-BE49-F238E27FC236}">
                <a16:creationId xmlns:a16="http://schemas.microsoft.com/office/drawing/2014/main" id="{1F51505A-B71C-46FB-A014-98E78EF6BF1D}"/>
              </a:ext>
            </a:extLst>
          </p:cNvPr>
          <p:cNvSpPr txBox="1"/>
          <p:nvPr/>
        </p:nvSpPr>
        <p:spPr>
          <a:xfrm>
            <a:off x="478242" y="416918"/>
            <a:ext cx="7970864" cy="707886"/>
          </a:xfrm>
          <a:prstGeom prst="rect">
            <a:avLst/>
          </a:prstGeom>
          <a:noFill/>
        </p:spPr>
        <p:txBody>
          <a:bodyPr wrap="square">
            <a:spAutoFit/>
          </a:bodyPr>
          <a:lstStyle/>
          <a:p>
            <a:r>
              <a:rPr lang="en-US" sz="4000" dirty="0">
                <a:effectLst>
                  <a:outerShdw blurRad="38100" dist="38100" dir="2700000" algn="tl">
                    <a:srgbClr val="000000">
                      <a:alpha val="43137"/>
                    </a:srgbClr>
                  </a:outerShdw>
                </a:effectLst>
                <a:latin typeface="+mn-lt"/>
              </a:rPr>
              <a:t>Pre-employment and the </a:t>
            </a:r>
            <a:r>
              <a:rPr lang="en-US" sz="4000" dirty="0">
                <a:effectLst>
                  <a:outerShdw blurRad="38100" dist="38100" dir="2700000" algn="tl">
                    <a:srgbClr val="000000">
                      <a:alpha val="43137"/>
                    </a:srgbClr>
                  </a:outerShdw>
                </a:effectLst>
              </a:rPr>
              <a:t>Offer Letter</a:t>
            </a:r>
          </a:p>
        </p:txBody>
      </p:sp>
      <p:sp>
        <p:nvSpPr>
          <p:cNvPr id="5" name="TextBox 4">
            <a:extLst>
              <a:ext uri="{FF2B5EF4-FFF2-40B4-BE49-F238E27FC236}">
                <a16:creationId xmlns:a16="http://schemas.microsoft.com/office/drawing/2014/main" id="{EA659CA8-C064-4098-8B2A-87402D7EFB00}"/>
              </a:ext>
            </a:extLst>
          </p:cNvPr>
          <p:cNvSpPr txBox="1"/>
          <p:nvPr/>
        </p:nvSpPr>
        <p:spPr>
          <a:xfrm>
            <a:off x="687247" y="1166842"/>
            <a:ext cx="9231073" cy="5555367"/>
          </a:xfrm>
          <a:prstGeom prst="rect">
            <a:avLst/>
          </a:prstGeom>
          <a:noFill/>
        </p:spPr>
        <p:txBody>
          <a:bodyPr wrap="square">
            <a:spAutoFit/>
          </a:bodyPr>
          <a:lstStyle/>
          <a:p>
            <a:pPr marL="285750" indent="-285750">
              <a:buFont typeface="Arial" panose="020B0604020202020204" pitchFamily="34" charset="0"/>
              <a:buChar char="•"/>
            </a:pPr>
            <a:r>
              <a:rPr lang="en-US" sz="2400" dirty="0"/>
              <a:t>Criminal history checks (CHC or background checks) are required for all new hires and rehires terminated in the system.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an HSC student was previously employed but is not active as a current employee, a CHC, online onboarding and I-9 verification must be completed again.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Once the CHC has returned with cleared results, they will be registered for online onboarding. </a:t>
            </a:r>
          </a:p>
          <a:p>
            <a:pPr marL="285750" indent="-285750">
              <a:buFont typeface="Arial" panose="020B0604020202020204" pitchFamily="34" charset="0"/>
              <a:buChar char="•"/>
            </a:pPr>
            <a:endParaRPr lang="en-US" sz="2400" dirty="0">
              <a:highlight>
                <a:srgbClr val="FFFF00"/>
              </a:highlight>
            </a:endParaRPr>
          </a:p>
          <a:p>
            <a:pPr marL="285750" indent="-285750">
              <a:buFont typeface="Arial" panose="020B0604020202020204" pitchFamily="34" charset="0"/>
              <a:buChar char="•"/>
            </a:pPr>
            <a:r>
              <a:rPr lang="en-US" sz="2400" dirty="0"/>
              <a:t>The Recruiting Coordinators will send out a “New Employee Notification” email.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 HR Employment will send out “Registered for Onboarding” emails.</a:t>
            </a:r>
          </a:p>
          <a:p>
            <a:endParaRPr lang="en-US" sz="1900" dirty="0"/>
          </a:p>
        </p:txBody>
      </p:sp>
      <p:pic>
        <p:nvPicPr>
          <p:cNvPr id="3" name="Picture 2" descr="Colorful envelopes">
            <a:extLst>
              <a:ext uri="{FF2B5EF4-FFF2-40B4-BE49-F238E27FC236}">
                <a16:creationId xmlns:a16="http://schemas.microsoft.com/office/drawing/2014/main" id="{5E79E366-B2CD-40EF-933A-20DF12555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8321" y="4857841"/>
            <a:ext cx="2147046" cy="14327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6B67278B-B9C4-41B6-A93E-C9543D6EDBE1}"/>
              </a:ext>
            </a:extLst>
          </p:cNvPr>
          <p:cNvSpPr txBox="1"/>
          <p:nvPr/>
        </p:nvSpPr>
        <p:spPr>
          <a:xfrm>
            <a:off x="11786532" y="234892"/>
            <a:ext cx="343949" cy="276999"/>
          </a:xfrm>
          <a:prstGeom prst="rect">
            <a:avLst/>
          </a:prstGeom>
          <a:noFill/>
        </p:spPr>
        <p:txBody>
          <a:bodyPr wrap="square" rtlCol="0">
            <a:spAutoFit/>
          </a:bodyPr>
          <a:lstStyle/>
          <a:p>
            <a:r>
              <a:rPr lang="en-US" sz="1200" dirty="0"/>
              <a:t>15</a:t>
            </a:r>
          </a:p>
        </p:txBody>
      </p:sp>
    </p:spTree>
    <p:extLst>
      <p:ext uri="{BB962C8B-B14F-4D97-AF65-F5344CB8AC3E}">
        <p14:creationId xmlns:p14="http://schemas.microsoft.com/office/powerpoint/2010/main" val="334876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13" name="TextBox 12">
            <a:extLst>
              <a:ext uri="{FF2B5EF4-FFF2-40B4-BE49-F238E27FC236}">
                <a16:creationId xmlns:a16="http://schemas.microsoft.com/office/drawing/2014/main" id="{1F51505A-B71C-46FB-A014-98E78EF6BF1D}"/>
              </a:ext>
            </a:extLst>
          </p:cNvPr>
          <p:cNvSpPr txBox="1"/>
          <p:nvPr/>
        </p:nvSpPr>
        <p:spPr>
          <a:xfrm>
            <a:off x="478242" y="416918"/>
            <a:ext cx="7970864" cy="707886"/>
          </a:xfrm>
          <a:prstGeom prst="rect">
            <a:avLst/>
          </a:prstGeom>
          <a:noFill/>
        </p:spPr>
        <p:txBody>
          <a:bodyPr wrap="square">
            <a:spAutoFit/>
          </a:bodyPr>
          <a:lstStyle/>
          <a:p>
            <a:r>
              <a:rPr lang="en-US" sz="4000" dirty="0">
                <a:effectLst>
                  <a:outerShdw blurRad="38100" dist="38100" dir="2700000" algn="tl">
                    <a:srgbClr val="000000">
                      <a:alpha val="43137"/>
                    </a:srgbClr>
                  </a:outerShdw>
                </a:effectLst>
                <a:latin typeface="+mn-lt"/>
              </a:rPr>
              <a:t>Pre-employment and the </a:t>
            </a:r>
            <a:r>
              <a:rPr lang="en-US" sz="4000" dirty="0">
                <a:effectLst>
                  <a:outerShdw blurRad="38100" dist="38100" dir="2700000" algn="tl">
                    <a:srgbClr val="000000">
                      <a:alpha val="43137"/>
                    </a:srgbClr>
                  </a:outerShdw>
                </a:effectLst>
              </a:rPr>
              <a:t>Offer Letter</a:t>
            </a:r>
          </a:p>
        </p:txBody>
      </p:sp>
      <p:sp>
        <p:nvSpPr>
          <p:cNvPr id="5" name="TextBox 4">
            <a:extLst>
              <a:ext uri="{FF2B5EF4-FFF2-40B4-BE49-F238E27FC236}">
                <a16:creationId xmlns:a16="http://schemas.microsoft.com/office/drawing/2014/main" id="{EA659CA8-C064-4098-8B2A-87402D7EFB00}"/>
              </a:ext>
            </a:extLst>
          </p:cNvPr>
          <p:cNvSpPr txBox="1"/>
          <p:nvPr/>
        </p:nvSpPr>
        <p:spPr>
          <a:xfrm>
            <a:off x="216984" y="1300837"/>
            <a:ext cx="9937210" cy="3785652"/>
          </a:xfrm>
          <a:prstGeom prst="rect">
            <a:avLst/>
          </a:prstGeom>
          <a:noFill/>
        </p:spPr>
        <p:txBody>
          <a:bodyPr wrap="square">
            <a:spAutoFit/>
          </a:bodyPr>
          <a:lstStyle/>
          <a:p>
            <a:pPr marL="742950" lvl="1" indent="-285750">
              <a:buFont typeface="Arial" panose="020B0604020202020204" pitchFamily="34" charset="0"/>
              <a:buChar char="•"/>
            </a:pPr>
            <a:r>
              <a:rPr lang="en-US" sz="2400" dirty="0"/>
              <a:t>Verbal offers may be extended once the hiring proposal has been approved by HSC HR.</a:t>
            </a:r>
          </a:p>
          <a:p>
            <a:pPr marL="1257300" lvl="2" indent="-342900">
              <a:buFont typeface="Arial" panose="020B0604020202020204" pitchFamily="34" charset="0"/>
              <a:buChar char="•"/>
            </a:pPr>
            <a:r>
              <a:rPr lang="en-US" sz="2400" dirty="0"/>
              <a:t>D</a:t>
            </a:r>
            <a:r>
              <a:rPr lang="en-US" sz="2400" dirty="0">
                <a:latin typeface="+mn-lt"/>
              </a:rPr>
              <a:t>iscuss the position duties, hourly rate, work schedule, and physical requirements.</a:t>
            </a:r>
          </a:p>
          <a:p>
            <a:pPr marL="1257300" lvl="2" indent="-34290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HSC HR creates the offer letter and forwards to the hiring manager for signature.</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The finalized offer letter is sent to the prospective student hire along with the CHC consent form.</a:t>
            </a:r>
          </a:p>
        </p:txBody>
      </p:sp>
      <p:sp>
        <p:nvSpPr>
          <p:cNvPr id="6" name="TextBox 5">
            <a:extLst>
              <a:ext uri="{FF2B5EF4-FFF2-40B4-BE49-F238E27FC236}">
                <a16:creationId xmlns:a16="http://schemas.microsoft.com/office/drawing/2014/main" id="{A3FF2744-B661-4A8C-81F2-9D86CC79D880}"/>
              </a:ext>
            </a:extLst>
          </p:cNvPr>
          <p:cNvSpPr txBox="1"/>
          <p:nvPr/>
        </p:nvSpPr>
        <p:spPr>
          <a:xfrm>
            <a:off x="11786532" y="234892"/>
            <a:ext cx="343949" cy="276999"/>
          </a:xfrm>
          <a:prstGeom prst="rect">
            <a:avLst/>
          </a:prstGeom>
          <a:noFill/>
        </p:spPr>
        <p:txBody>
          <a:bodyPr wrap="square" rtlCol="0">
            <a:spAutoFit/>
          </a:bodyPr>
          <a:lstStyle/>
          <a:p>
            <a:r>
              <a:rPr lang="en-US" sz="1200" dirty="0"/>
              <a:t>16</a:t>
            </a:r>
          </a:p>
        </p:txBody>
      </p:sp>
    </p:spTree>
    <p:extLst>
      <p:ext uri="{BB962C8B-B14F-4D97-AF65-F5344CB8AC3E}">
        <p14:creationId xmlns:p14="http://schemas.microsoft.com/office/powerpoint/2010/main" val="381104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13" name="TextBox 12">
            <a:extLst>
              <a:ext uri="{FF2B5EF4-FFF2-40B4-BE49-F238E27FC236}">
                <a16:creationId xmlns:a16="http://schemas.microsoft.com/office/drawing/2014/main" id="{1F51505A-B71C-46FB-A014-98E78EF6BF1D}"/>
              </a:ext>
            </a:extLst>
          </p:cNvPr>
          <p:cNvSpPr txBox="1"/>
          <p:nvPr/>
        </p:nvSpPr>
        <p:spPr>
          <a:xfrm>
            <a:off x="478242" y="416918"/>
            <a:ext cx="7970864" cy="707886"/>
          </a:xfrm>
          <a:prstGeom prst="rect">
            <a:avLst/>
          </a:prstGeom>
          <a:noFill/>
        </p:spPr>
        <p:txBody>
          <a:bodyPr wrap="square">
            <a:spAutoFit/>
          </a:bodyPr>
          <a:lstStyle/>
          <a:p>
            <a:r>
              <a:rPr lang="en-US" sz="4000" dirty="0">
                <a:effectLst>
                  <a:outerShdw blurRad="38100" dist="38100" dir="2700000" algn="tl">
                    <a:srgbClr val="000000">
                      <a:alpha val="43137"/>
                    </a:srgbClr>
                  </a:outerShdw>
                </a:effectLst>
                <a:latin typeface="+mn-lt"/>
              </a:rPr>
              <a:t>Closing the Posting</a:t>
            </a:r>
            <a:endParaRPr lang="en-US" sz="40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A659CA8-C064-4098-8B2A-87402D7EFB00}"/>
              </a:ext>
            </a:extLst>
          </p:cNvPr>
          <p:cNvSpPr txBox="1"/>
          <p:nvPr/>
        </p:nvSpPr>
        <p:spPr>
          <a:xfrm>
            <a:off x="216984" y="1300837"/>
            <a:ext cx="10912570" cy="4524315"/>
          </a:xfrm>
          <a:prstGeom prst="rect">
            <a:avLst/>
          </a:prstGeom>
          <a:noFill/>
        </p:spPr>
        <p:txBody>
          <a:bodyPr wrap="square">
            <a:spAutoFit/>
          </a:bodyPr>
          <a:lstStyle/>
          <a:p>
            <a:pPr marL="742950" lvl="1" indent="-285750">
              <a:buFont typeface="Arial" panose="020B0604020202020204" pitchFamily="34" charset="0"/>
              <a:buChar char="•"/>
            </a:pPr>
            <a:r>
              <a:rPr lang="en-US" sz="2400" dirty="0"/>
              <a:t>Contact Talent Acquisition to close the posting to new applications.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Postings can be closed before the position is filled, if the hiring manager determines that there is an adequate pool of applicants and feels confident that a hire can be made from said pool.</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Hiring managers must disposition all applicants to their appropriate workflow throughout the hiring process. </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All documentation (notes, emails, all interview guides) must be retained per UNTS retention guidelines: Current year + 2.</a:t>
            </a:r>
          </a:p>
          <a:p>
            <a:pPr marL="742950" lvl="1" indent="-28575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2C20BBB2-115E-40CB-8B8C-F18B42DD4829}"/>
              </a:ext>
            </a:extLst>
          </p:cNvPr>
          <p:cNvSpPr txBox="1"/>
          <p:nvPr/>
        </p:nvSpPr>
        <p:spPr>
          <a:xfrm>
            <a:off x="11786532" y="234892"/>
            <a:ext cx="343949" cy="276999"/>
          </a:xfrm>
          <a:prstGeom prst="rect">
            <a:avLst/>
          </a:prstGeom>
          <a:noFill/>
        </p:spPr>
        <p:txBody>
          <a:bodyPr wrap="square" rtlCol="0">
            <a:spAutoFit/>
          </a:bodyPr>
          <a:lstStyle/>
          <a:p>
            <a:r>
              <a:rPr lang="en-US" sz="1200" dirty="0"/>
              <a:t>17</a:t>
            </a:r>
          </a:p>
        </p:txBody>
      </p:sp>
    </p:spTree>
    <p:extLst>
      <p:ext uri="{BB962C8B-B14F-4D97-AF65-F5344CB8AC3E}">
        <p14:creationId xmlns:p14="http://schemas.microsoft.com/office/powerpoint/2010/main" val="43500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538594" y="200479"/>
            <a:ext cx="6892984" cy="8561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Onboarding &amp; I-9 Verification</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538594" y="1258574"/>
            <a:ext cx="10695463" cy="3952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6395" marR="228600" indent="-285750" algn="just" eaLnBrk="0" hangingPunct="0">
              <a:spcBef>
                <a:spcPts val="0"/>
              </a:spcBef>
              <a:spcAft>
                <a:spcPts val="0"/>
              </a:spcAft>
              <a:buFont typeface="Arial" panose="020B0604020202020204" pitchFamily="34" charset="0"/>
              <a:buChar char="•"/>
            </a:pPr>
            <a:r>
              <a:rPr lang="en-US" sz="2400" dirty="0">
                <a:solidFill>
                  <a:srgbClr val="000000"/>
                </a:solidFill>
                <a:effectLst/>
                <a:latin typeface="+mn-lt"/>
                <a:ea typeface="Times New Roman" panose="02020603050405020304" pitchFamily="18" charset="0"/>
              </a:rPr>
              <a:t>Online onboarding, including Section 1 of the I-9, must be completed before the student can schedule their I-9 in-person verification appointment with HSC HR.</a:t>
            </a:r>
          </a:p>
          <a:p>
            <a:pPr marL="80645" marR="228600" algn="just" eaLnBrk="0" hangingPunct="0">
              <a:spcBef>
                <a:spcPts val="0"/>
              </a:spcBef>
              <a:spcAft>
                <a:spcPts val="0"/>
              </a:spcAft>
            </a:pPr>
            <a:endParaRPr lang="en-US" sz="2400" dirty="0">
              <a:solidFill>
                <a:srgbClr val="000000"/>
              </a:solidFill>
              <a:effectLst/>
              <a:latin typeface="+mn-lt"/>
              <a:ea typeface="Times New Roman" panose="02020603050405020304" pitchFamily="18" charset="0"/>
            </a:endParaRPr>
          </a:p>
          <a:p>
            <a:pPr marL="366395" marR="228600" indent="-285750" algn="just" eaLnBrk="0" hangingPunct="0">
              <a:spcBef>
                <a:spcPts val="0"/>
              </a:spcBef>
              <a:spcAft>
                <a:spcPts val="0"/>
              </a:spcAft>
              <a:buFont typeface="Arial" panose="020B0604020202020204" pitchFamily="34" charset="0"/>
              <a:buChar char="•"/>
            </a:pPr>
            <a:r>
              <a:rPr lang="en-US" sz="2400" dirty="0">
                <a:solidFill>
                  <a:srgbClr val="000000"/>
                </a:solidFill>
                <a:effectLst/>
                <a:latin typeface="+mn-lt"/>
                <a:ea typeface="Times New Roman" panose="02020603050405020304" pitchFamily="18" charset="0"/>
              </a:rPr>
              <a:t>Only</a:t>
            </a:r>
            <a:r>
              <a:rPr lang="en-US" sz="2400" u="sng" dirty="0">
                <a:solidFill>
                  <a:srgbClr val="0563C1"/>
                </a:solidFill>
                <a:effectLst/>
                <a:latin typeface="+mn-lt"/>
                <a:ea typeface="Times New Roman" panose="02020603050405020304" pitchFamily="18" charset="0"/>
                <a:cs typeface="Times New Roman" panose="02020603050405020304" pitchFamily="18" charset="0"/>
                <a:hlinkClick r:id="rId2"/>
              </a:rPr>
              <a:t> valid, original documents</a:t>
            </a:r>
            <a:r>
              <a:rPr lang="en-US" sz="2400" dirty="0">
                <a:solidFill>
                  <a:srgbClr val="000000"/>
                </a:solidFill>
                <a:effectLst/>
                <a:latin typeface="+mn-lt"/>
                <a:ea typeface="Times New Roman" panose="02020603050405020304" pitchFamily="18" charset="0"/>
              </a:rPr>
              <a:t> are accepted for I-9 verification.</a:t>
            </a:r>
            <a:r>
              <a:rPr lang="en-US" sz="2400" dirty="0">
                <a:effectLst/>
                <a:latin typeface="+mn-lt"/>
                <a:ea typeface="Times New Roman" panose="02020603050405020304" pitchFamily="18" charset="0"/>
              </a:rPr>
              <a:t> </a:t>
            </a:r>
            <a:endParaRPr lang="en-US" sz="2400" dirty="0">
              <a:latin typeface="+mn-lt"/>
              <a:ea typeface="Times New Roman" panose="02020603050405020304" pitchFamily="18" charset="0"/>
            </a:endParaRPr>
          </a:p>
          <a:p>
            <a:pPr marL="80645" marR="228600" algn="just" eaLnBrk="0" hangingPunct="0">
              <a:spcBef>
                <a:spcPts val="0"/>
              </a:spcBef>
              <a:spcAft>
                <a:spcPts val="0"/>
              </a:spcAft>
            </a:pPr>
            <a:endParaRPr lang="en-US" sz="2400" dirty="0">
              <a:effectLst/>
              <a:latin typeface="+mn-lt"/>
              <a:ea typeface="Times New Roman" panose="02020603050405020304" pitchFamily="18" charset="0"/>
            </a:endParaRPr>
          </a:p>
          <a:p>
            <a:pPr marL="366395" marR="228600" indent="-285750" algn="just" eaLnBrk="0" hangingPunct="0">
              <a:spcBef>
                <a:spcPts val="0"/>
              </a:spcBef>
              <a:spcAft>
                <a:spcPts val="0"/>
              </a:spcAft>
              <a:buFont typeface="Arial" panose="020B0604020202020204" pitchFamily="34" charset="0"/>
              <a:buChar char="•"/>
            </a:pPr>
            <a:r>
              <a:rPr lang="en-US" sz="2400" dirty="0">
                <a:effectLst/>
                <a:latin typeface="+mn-lt"/>
                <a:ea typeface="Times New Roman" panose="02020603050405020304" pitchFamily="18" charset="0"/>
              </a:rPr>
              <a:t>It is highly recommended that the student complete online onboarding and the I-9 verification process </a:t>
            </a:r>
            <a:r>
              <a:rPr lang="en-US" sz="2400" b="1" dirty="0">
                <a:effectLst/>
                <a:latin typeface="+mn-lt"/>
                <a:ea typeface="Times New Roman" panose="02020603050405020304" pitchFamily="18" charset="0"/>
              </a:rPr>
              <a:t>before their first day of work</a:t>
            </a:r>
            <a:r>
              <a:rPr lang="en-US" sz="2400" dirty="0">
                <a:effectLst/>
                <a:latin typeface="+mn-lt"/>
                <a:ea typeface="Times New Roman" panose="02020603050405020304" pitchFamily="18" charset="0"/>
              </a:rPr>
              <a:t>. </a:t>
            </a:r>
          </a:p>
          <a:p>
            <a:pPr marL="80645" marR="228600" algn="just" eaLnBrk="0" hangingPunct="0">
              <a:spcBef>
                <a:spcPts val="0"/>
              </a:spcBef>
              <a:spcAft>
                <a:spcPts val="0"/>
              </a:spcAft>
            </a:pPr>
            <a:endParaRPr lang="en-US" sz="2400" b="1" i="1" dirty="0">
              <a:solidFill>
                <a:srgbClr val="000000"/>
              </a:solidFill>
              <a:effectLst/>
              <a:latin typeface="+mn-lt"/>
              <a:ea typeface="Times New Roman" panose="02020603050405020304" pitchFamily="18" charset="0"/>
            </a:endParaRPr>
          </a:p>
          <a:p>
            <a:pPr marL="80645" marR="228600" algn="just" eaLnBrk="0" hangingPunct="0">
              <a:spcBef>
                <a:spcPts val="0"/>
              </a:spcBef>
              <a:spcAft>
                <a:spcPts val="0"/>
              </a:spcAft>
            </a:pPr>
            <a:endParaRPr lang="en-US" sz="2400" b="1" i="1" dirty="0">
              <a:solidFill>
                <a:srgbClr val="000000"/>
              </a:solidFill>
              <a:effectLst/>
              <a:latin typeface="+mn-lt"/>
              <a:ea typeface="Times New Roman" panose="02020603050405020304" pitchFamily="18" charset="0"/>
            </a:endParaRPr>
          </a:p>
          <a:p>
            <a:pPr marL="80645" marR="228600" algn="ctr" eaLnBrk="0" hangingPunct="0">
              <a:spcBef>
                <a:spcPts val="0"/>
              </a:spcBef>
              <a:spcAft>
                <a:spcPts val="0"/>
              </a:spcAft>
            </a:pPr>
            <a:r>
              <a:rPr lang="en-US" sz="2400" b="1" i="1" dirty="0">
                <a:solidFill>
                  <a:srgbClr val="FF0000"/>
                </a:solidFill>
                <a:effectLst/>
                <a:latin typeface="+mn-lt"/>
                <a:ea typeface="Times New Roman" panose="02020603050405020304" pitchFamily="18" charset="0"/>
              </a:rPr>
              <a:t>Students are not permitted to work until their I-9 documents have been verified by </a:t>
            </a:r>
            <a:r>
              <a:rPr lang="en-US" sz="2400" b="1" i="1" dirty="0">
                <a:solidFill>
                  <a:srgbClr val="FF0000"/>
                </a:solidFill>
                <a:latin typeface="+mn-lt"/>
                <a:ea typeface="Times New Roman" panose="02020603050405020304" pitchFamily="18" charset="0"/>
              </a:rPr>
              <a:t>HSC</a:t>
            </a:r>
            <a:r>
              <a:rPr lang="en-US" sz="2400" b="1" i="1" dirty="0">
                <a:solidFill>
                  <a:srgbClr val="FF0000"/>
                </a:solidFill>
                <a:effectLst/>
                <a:latin typeface="+mn-lt"/>
                <a:ea typeface="Times New Roman" panose="02020603050405020304" pitchFamily="18" charset="0"/>
              </a:rPr>
              <a:t> HR, E-Verify has been completed, and an “Employment Authorized” status is granted.</a:t>
            </a:r>
          </a:p>
        </p:txBody>
      </p:sp>
      <p:sp>
        <p:nvSpPr>
          <p:cNvPr id="7" name="TextBox 6">
            <a:extLst>
              <a:ext uri="{FF2B5EF4-FFF2-40B4-BE49-F238E27FC236}">
                <a16:creationId xmlns:a16="http://schemas.microsoft.com/office/drawing/2014/main" id="{BE6A87F5-A686-4692-BAE6-DC046B9FE5A8}"/>
              </a:ext>
            </a:extLst>
          </p:cNvPr>
          <p:cNvSpPr txBox="1"/>
          <p:nvPr/>
        </p:nvSpPr>
        <p:spPr>
          <a:xfrm>
            <a:off x="11786532" y="234892"/>
            <a:ext cx="343949" cy="276999"/>
          </a:xfrm>
          <a:prstGeom prst="rect">
            <a:avLst/>
          </a:prstGeom>
          <a:noFill/>
        </p:spPr>
        <p:txBody>
          <a:bodyPr wrap="square" rtlCol="0">
            <a:spAutoFit/>
          </a:bodyPr>
          <a:lstStyle/>
          <a:p>
            <a:r>
              <a:rPr lang="en-US" sz="1200" dirty="0"/>
              <a:t>18</a:t>
            </a:r>
          </a:p>
        </p:txBody>
      </p:sp>
    </p:spTree>
    <p:extLst>
      <p:ext uri="{BB962C8B-B14F-4D97-AF65-F5344CB8AC3E}">
        <p14:creationId xmlns:p14="http://schemas.microsoft.com/office/powerpoint/2010/main" val="385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470263" y="489706"/>
            <a:ext cx="8352250" cy="459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I-9 Process – International Students</a:t>
            </a:r>
            <a:endParaRPr lang="en-US" sz="4000" dirty="0">
              <a:effectLst>
                <a:outerShdw blurRad="38100" dist="38100" dir="2700000" algn="tl">
                  <a:srgbClr val="000000">
                    <a:alpha val="43137"/>
                  </a:srgbClr>
                </a:outerShdw>
              </a:effectLst>
              <a:ea typeface="Adobe Ming Std L" panose="02020300000000000000" pitchFamily="18" charset="-128"/>
            </a:endParaRPr>
          </a:p>
        </p:txBody>
      </p:sp>
      <p:sp>
        <p:nvSpPr>
          <p:cNvPr id="9" name="TextBox 8">
            <a:extLst>
              <a:ext uri="{FF2B5EF4-FFF2-40B4-BE49-F238E27FC236}">
                <a16:creationId xmlns:a16="http://schemas.microsoft.com/office/drawing/2014/main" id="{69AD80B7-846E-45EA-BA94-A202B68A4AE9}"/>
              </a:ext>
            </a:extLst>
          </p:cNvPr>
          <p:cNvSpPr txBox="1"/>
          <p:nvPr/>
        </p:nvSpPr>
        <p:spPr>
          <a:xfrm>
            <a:off x="470263" y="1094170"/>
            <a:ext cx="11338560" cy="4524315"/>
          </a:xfrm>
          <a:prstGeom prst="rect">
            <a:avLst/>
          </a:prstGeom>
          <a:noFill/>
        </p:spPr>
        <p:txBody>
          <a:bodyPr wrap="square">
            <a:spAutoFit/>
          </a:bodyPr>
          <a:lstStyle/>
          <a:p>
            <a:pPr marL="285750" marR="228600" lvl="0" indent="-285750" eaLnBrk="0" hangingPunct="0">
              <a:spcBef>
                <a:spcPts val="0"/>
              </a:spcBef>
              <a:spcAft>
                <a:spcPts val="0"/>
              </a:spcAft>
              <a:buFont typeface="Arial" panose="020B0604020202020204" pitchFamily="34" charset="0"/>
              <a:buChar char="•"/>
              <a:tabLst>
                <a:tab pos="586105" algn="l"/>
              </a:tabLst>
            </a:pPr>
            <a:r>
              <a:rPr lang="en-US" sz="2400" dirty="0">
                <a:effectLst/>
                <a:ea typeface="Times New Roman" panose="02020603050405020304" pitchFamily="18" charset="0"/>
              </a:rPr>
              <a:t>International students who do not have a Social Security number (SSN) will need to contact the International Services Office (</a:t>
            </a:r>
            <a:r>
              <a:rPr lang="en-US" sz="2400" u="sng" dirty="0">
                <a:solidFill>
                  <a:srgbClr val="0563C1"/>
                </a:solidFill>
                <a:effectLst/>
                <a:ea typeface="Times New Roman" panose="02020603050405020304" pitchFamily="18" charset="0"/>
                <a:cs typeface="Times New Roman" panose="02020603050405020304" pitchFamily="18" charset="0"/>
                <a:hlinkClick r:id="rId2"/>
              </a:rPr>
              <a:t>international@unthsc.edu</a:t>
            </a:r>
            <a:r>
              <a:rPr lang="en-US" sz="2400" dirty="0">
                <a:effectLst/>
                <a:ea typeface="Times New Roman" panose="02020603050405020304" pitchFamily="18" charset="0"/>
              </a:rPr>
              <a:t>) upon hire for the information needed on how to apply for a Social Security number before going</a:t>
            </a:r>
            <a:r>
              <a:rPr lang="en-US" sz="2400" spc="-50" dirty="0">
                <a:effectLst/>
                <a:ea typeface="Times New Roman" panose="02020603050405020304" pitchFamily="18" charset="0"/>
              </a:rPr>
              <a:t> </a:t>
            </a:r>
            <a:r>
              <a:rPr lang="en-US" sz="2400" dirty="0">
                <a:effectLst/>
                <a:ea typeface="Times New Roman" panose="02020603050405020304" pitchFamily="18" charset="0"/>
              </a:rPr>
              <a:t>to</a:t>
            </a:r>
            <a:r>
              <a:rPr lang="en-US" sz="2400" spc="-45" dirty="0">
                <a:effectLst/>
                <a:ea typeface="Times New Roman" panose="02020603050405020304" pitchFamily="18" charset="0"/>
              </a:rPr>
              <a:t> </a:t>
            </a:r>
            <a:r>
              <a:rPr lang="en-US" sz="2400" dirty="0">
                <a:effectLst/>
                <a:ea typeface="Times New Roman" panose="02020603050405020304" pitchFamily="18" charset="0"/>
              </a:rPr>
              <a:t>the</a:t>
            </a:r>
            <a:r>
              <a:rPr lang="en-US" sz="2400" spc="-50" dirty="0">
                <a:effectLst/>
                <a:ea typeface="Times New Roman" panose="02020603050405020304" pitchFamily="18" charset="0"/>
              </a:rPr>
              <a:t> </a:t>
            </a:r>
            <a:r>
              <a:rPr lang="en-US" sz="2400" dirty="0">
                <a:effectLst/>
                <a:ea typeface="Times New Roman" panose="02020603050405020304" pitchFamily="18" charset="0"/>
              </a:rPr>
              <a:t>Social</a:t>
            </a:r>
            <a:r>
              <a:rPr lang="en-US" sz="2400" spc="-55" dirty="0">
                <a:effectLst/>
                <a:ea typeface="Times New Roman" panose="02020603050405020304" pitchFamily="18" charset="0"/>
              </a:rPr>
              <a:t> </a:t>
            </a:r>
            <a:r>
              <a:rPr lang="en-US" sz="2400" dirty="0">
                <a:effectLst/>
                <a:ea typeface="Times New Roman" panose="02020603050405020304" pitchFamily="18" charset="0"/>
              </a:rPr>
              <a:t>Security</a:t>
            </a:r>
            <a:r>
              <a:rPr lang="en-US" sz="2400" spc="-40" dirty="0">
                <a:effectLst/>
                <a:ea typeface="Times New Roman" panose="02020603050405020304" pitchFamily="18" charset="0"/>
              </a:rPr>
              <a:t> </a:t>
            </a:r>
            <a:r>
              <a:rPr lang="en-US" sz="2400" dirty="0">
                <a:effectLst/>
                <a:ea typeface="Times New Roman" panose="02020603050405020304" pitchFamily="18" charset="0"/>
              </a:rPr>
              <a:t>Administration</a:t>
            </a:r>
            <a:r>
              <a:rPr lang="en-US" sz="2400" spc="-70" dirty="0">
                <a:effectLst/>
                <a:ea typeface="Times New Roman" panose="02020603050405020304" pitchFamily="18" charset="0"/>
              </a:rPr>
              <a:t> </a:t>
            </a:r>
            <a:r>
              <a:rPr lang="en-US" sz="2400" dirty="0">
                <a:effectLst/>
                <a:ea typeface="Times New Roman" panose="02020603050405020304" pitchFamily="18" charset="0"/>
              </a:rPr>
              <a:t>office.</a:t>
            </a:r>
          </a:p>
          <a:p>
            <a:pPr marL="285750" marR="228600" lvl="0" indent="-285750" eaLnBrk="0" hangingPunct="0">
              <a:spcBef>
                <a:spcPts val="0"/>
              </a:spcBef>
              <a:spcAft>
                <a:spcPts val="0"/>
              </a:spcAft>
              <a:buFont typeface="Arial" panose="020B0604020202020204" pitchFamily="34" charset="0"/>
              <a:buChar char="•"/>
              <a:tabLst>
                <a:tab pos="586105" algn="l"/>
              </a:tabLst>
            </a:pPr>
            <a:endParaRPr lang="en-US" sz="2400" spc="-45" dirty="0">
              <a:ea typeface="Times New Roman" panose="02020603050405020304" pitchFamily="18" charset="0"/>
            </a:endParaRPr>
          </a:p>
          <a:p>
            <a:pPr marL="285750" marR="228600" lvl="0" indent="-285750" eaLnBrk="0" hangingPunct="0">
              <a:spcBef>
                <a:spcPts val="0"/>
              </a:spcBef>
              <a:spcAft>
                <a:spcPts val="0"/>
              </a:spcAft>
              <a:buFont typeface="Arial" panose="020B0604020202020204" pitchFamily="34" charset="0"/>
              <a:buChar char="•"/>
              <a:tabLst>
                <a:tab pos="586105" algn="l"/>
              </a:tabLst>
            </a:pPr>
            <a:r>
              <a:rPr lang="en-US" sz="2400" dirty="0">
                <a:ea typeface="Times New Roman" panose="02020603050405020304" pitchFamily="18" charset="0"/>
              </a:rPr>
              <a:t>HSC </a:t>
            </a:r>
            <a:r>
              <a:rPr lang="en-US" sz="2400" dirty="0">
                <a:effectLst/>
                <a:ea typeface="Times New Roman" panose="02020603050405020304" pitchFamily="18" charset="0"/>
              </a:rPr>
              <a:t>HR</a:t>
            </a:r>
            <a:r>
              <a:rPr lang="en-US" sz="2400" spc="-40" dirty="0">
                <a:effectLst/>
                <a:ea typeface="Times New Roman" panose="02020603050405020304" pitchFamily="18" charset="0"/>
              </a:rPr>
              <a:t> or the hiring manager </a:t>
            </a:r>
            <a:r>
              <a:rPr lang="en-US" sz="2400" dirty="0">
                <a:effectLst/>
                <a:ea typeface="Times New Roman" panose="02020603050405020304" pitchFamily="18" charset="0"/>
              </a:rPr>
              <a:t>will</a:t>
            </a:r>
            <a:r>
              <a:rPr lang="en-US" sz="2400" spc="-50" dirty="0">
                <a:effectLst/>
                <a:ea typeface="Times New Roman" panose="02020603050405020304" pitchFamily="18" charset="0"/>
              </a:rPr>
              <a:t> </a:t>
            </a:r>
            <a:r>
              <a:rPr lang="en-US" sz="2400" dirty="0">
                <a:effectLst/>
                <a:ea typeface="Times New Roman" panose="02020603050405020304" pitchFamily="18" charset="0"/>
              </a:rPr>
              <a:t>provide</a:t>
            </a:r>
            <a:r>
              <a:rPr lang="en-US" sz="2400" spc="-40" dirty="0">
                <a:effectLst/>
                <a:ea typeface="Times New Roman" panose="02020603050405020304" pitchFamily="18" charset="0"/>
              </a:rPr>
              <a:t> </a:t>
            </a:r>
            <a:r>
              <a:rPr lang="en-US" sz="2400" dirty="0">
                <a:effectLst/>
                <a:ea typeface="Times New Roman" panose="02020603050405020304" pitchFamily="18" charset="0"/>
              </a:rPr>
              <a:t>an</a:t>
            </a:r>
            <a:r>
              <a:rPr lang="en-US" sz="2400" spc="-55" dirty="0">
                <a:effectLst/>
                <a:ea typeface="Times New Roman" panose="02020603050405020304" pitchFamily="18" charset="0"/>
              </a:rPr>
              <a:t> </a:t>
            </a:r>
            <a:r>
              <a:rPr lang="en-US" sz="2400" dirty="0">
                <a:effectLst/>
                <a:ea typeface="Times New Roman" panose="02020603050405020304" pitchFamily="18" charset="0"/>
              </a:rPr>
              <a:t>Employment</a:t>
            </a:r>
            <a:r>
              <a:rPr lang="en-US" sz="2400" spc="-50" dirty="0">
                <a:effectLst/>
                <a:ea typeface="Times New Roman" panose="02020603050405020304" pitchFamily="18" charset="0"/>
              </a:rPr>
              <a:t> </a:t>
            </a:r>
            <a:r>
              <a:rPr lang="en-US" sz="2400" dirty="0">
                <a:effectLst/>
                <a:ea typeface="Times New Roman" panose="02020603050405020304" pitchFamily="18" charset="0"/>
              </a:rPr>
              <a:t>Verification Letter</a:t>
            </a:r>
            <a:r>
              <a:rPr lang="en-US" sz="2400" spc="-10" dirty="0">
                <a:effectLst/>
                <a:ea typeface="Times New Roman" panose="02020603050405020304" pitchFamily="18" charset="0"/>
              </a:rPr>
              <a:t> </a:t>
            </a:r>
            <a:r>
              <a:rPr lang="en-US" sz="2400" dirty="0">
                <a:effectLst/>
                <a:ea typeface="Times New Roman" panose="02020603050405020304" pitchFamily="18" charset="0"/>
              </a:rPr>
              <a:t>as</a:t>
            </a:r>
            <a:r>
              <a:rPr lang="en-US" sz="2400" spc="-15" dirty="0">
                <a:effectLst/>
                <a:ea typeface="Times New Roman" panose="02020603050405020304" pitchFamily="18" charset="0"/>
              </a:rPr>
              <a:t> </a:t>
            </a:r>
            <a:r>
              <a:rPr lang="en-US" sz="2400" dirty="0">
                <a:effectLst/>
                <a:ea typeface="Times New Roman" panose="02020603050405020304" pitchFamily="18" charset="0"/>
              </a:rPr>
              <a:t>part</a:t>
            </a:r>
            <a:r>
              <a:rPr lang="en-US" sz="2400" spc="-15" dirty="0">
                <a:effectLst/>
                <a:ea typeface="Times New Roman" panose="02020603050405020304" pitchFamily="18" charset="0"/>
              </a:rPr>
              <a:t> </a:t>
            </a:r>
            <a:r>
              <a:rPr lang="en-US" sz="2400" dirty="0">
                <a:effectLst/>
                <a:ea typeface="Times New Roman" panose="02020603050405020304" pitchFamily="18" charset="0"/>
              </a:rPr>
              <a:t>of</a:t>
            </a:r>
            <a:r>
              <a:rPr lang="en-US" sz="2400" spc="-25" dirty="0">
                <a:effectLst/>
                <a:ea typeface="Times New Roman" panose="02020603050405020304" pitchFamily="18" charset="0"/>
              </a:rPr>
              <a:t> </a:t>
            </a:r>
            <a:r>
              <a:rPr lang="en-US" sz="2400" dirty="0">
                <a:effectLst/>
                <a:ea typeface="Times New Roman" panose="02020603050405020304" pitchFamily="18" charset="0"/>
              </a:rPr>
              <a:t>the</a:t>
            </a:r>
            <a:r>
              <a:rPr lang="en-US" sz="2400" spc="-15" dirty="0">
                <a:effectLst/>
                <a:ea typeface="Times New Roman" panose="02020603050405020304" pitchFamily="18" charset="0"/>
              </a:rPr>
              <a:t> </a:t>
            </a:r>
            <a:r>
              <a:rPr lang="en-US" sz="2400" dirty="0">
                <a:effectLst/>
                <a:ea typeface="Times New Roman" panose="02020603050405020304" pitchFamily="18" charset="0"/>
              </a:rPr>
              <a:t>SSN</a:t>
            </a:r>
            <a:r>
              <a:rPr lang="en-US" sz="2400" spc="-20" dirty="0">
                <a:effectLst/>
                <a:ea typeface="Times New Roman" panose="02020603050405020304" pitchFamily="18" charset="0"/>
              </a:rPr>
              <a:t> </a:t>
            </a:r>
            <a:r>
              <a:rPr lang="en-US" sz="2400" dirty="0">
                <a:effectLst/>
                <a:ea typeface="Times New Roman" panose="02020603050405020304" pitchFamily="18" charset="0"/>
              </a:rPr>
              <a:t>application</a:t>
            </a:r>
            <a:r>
              <a:rPr lang="en-US" sz="2400" spc="-15" dirty="0">
                <a:effectLst/>
                <a:ea typeface="Times New Roman" panose="02020603050405020304" pitchFamily="18" charset="0"/>
              </a:rPr>
              <a:t> </a:t>
            </a:r>
            <a:r>
              <a:rPr lang="en-US" sz="2400" dirty="0">
                <a:effectLst/>
                <a:ea typeface="Times New Roman" panose="02020603050405020304" pitchFamily="18" charset="0"/>
              </a:rPr>
              <a:t>process.</a:t>
            </a:r>
            <a:r>
              <a:rPr lang="en-US" sz="2400" spc="-30" dirty="0">
                <a:effectLst/>
                <a:ea typeface="Times New Roman" panose="02020603050405020304" pitchFamily="18" charset="0"/>
              </a:rPr>
              <a:t> </a:t>
            </a:r>
            <a:r>
              <a:rPr lang="en-US" sz="2400" dirty="0">
                <a:effectLst/>
                <a:ea typeface="Times New Roman" panose="02020603050405020304" pitchFamily="18" charset="0"/>
              </a:rPr>
              <a:t>International students may technically begin working before the SSN is issued, however, they will be required to bring their original SSN card into </a:t>
            </a:r>
            <a:r>
              <a:rPr lang="en-US" sz="2400" dirty="0">
                <a:ea typeface="Times New Roman" panose="02020603050405020304" pitchFamily="18" charset="0"/>
              </a:rPr>
              <a:t>HSC H</a:t>
            </a:r>
            <a:r>
              <a:rPr lang="en-US" sz="2400" dirty="0">
                <a:effectLst/>
                <a:ea typeface="Times New Roman" panose="02020603050405020304" pitchFamily="18" charset="0"/>
              </a:rPr>
              <a:t>R within 90 days of their hire date. </a:t>
            </a:r>
          </a:p>
          <a:p>
            <a:pPr marL="285750" marR="228600" lvl="0" indent="-285750" eaLnBrk="0" hangingPunct="0">
              <a:spcBef>
                <a:spcPts val="0"/>
              </a:spcBef>
              <a:spcAft>
                <a:spcPts val="0"/>
              </a:spcAft>
              <a:buFont typeface="Arial" panose="020B0604020202020204" pitchFamily="34" charset="0"/>
              <a:buChar char="•"/>
              <a:tabLst>
                <a:tab pos="586105" algn="l"/>
              </a:tabLst>
            </a:pPr>
            <a:endParaRPr lang="en-US" sz="2400" dirty="0">
              <a:effectLst/>
              <a:highlight>
                <a:srgbClr val="FFFF00"/>
              </a:highlight>
              <a:ea typeface="Times New Roman" panose="02020603050405020304" pitchFamily="18" charset="0"/>
            </a:endParaRPr>
          </a:p>
          <a:p>
            <a:pPr marL="285750" marR="228600" lvl="0" indent="-285750" eaLnBrk="0" hangingPunct="0">
              <a:spcBef>
                <a:spcPts val="0"/>
              </a:spcBef>
              <a:spcAft>
                <a:spcPts val="0"/>
              </a:spcAft>
              <a:buFont typeface="Arial" panose="020B0604020202020204" pitchFamily="34" charset="0"/>
              <a:buChar char="•"/>
              <a:tabLst>
                <a:tab pos="586105" algn="l"/>
              </a:tabLst>
            </a:pPr>
            <a:r>
              <a:rPr lang="en-US" sz="2400" dirty="0">
                <a:ea typeface="Times New Roman" panose="02020603050405020304" pitchFamily="18" charset="0"/>
              </a:rPr>
              <a:t>HSC HR can re-verify majority of international student’s documents while the International Services Office does reverifications for H-1Bs and J-1s.</a:t>
            </a:r>
            <a:endParaRPr lang="en-US" sz="2400" dirty="0">
              <a:effectLst/>
              <a:ea typeface="Times New Roman" panose="02020603050405020304" pitchFamily="18" charset="0"/>
            </a:endParaRPr>
          </a:p>
        </p:txBody>
      </p:sp>
      <p:sp>
        <p:nvSpPr>
          <p:cNvPr id="5" name="TextBox 4">
            <a:extLst>
              <a:ext uri="{FF2B5EF4-FFF2-40B4-BE49-F238E27FC236}">
                <a16:creationId xmlns:a16="http://schemas.microsoft.com/office/drawing/2014/main" id="{ED6A0CA0-B1FA-4596-8A2D-8173B79DD88F}"/>
              </a:ext>
            </a:extLst>
          </p:cNvPr>
          <p:cNvSpPr txBox="1"/>
          <p:nvPr/>
        </p:nvSpPr>
        <p:spPr>
          <a:xfrm>
            <a:off x="11786532" y="234892"/>
            <a:ext cx="343949" cy="276999"/>
          </a:xfrm>
          <a:prstGeom prst="rect">
            <a:avLst/>
          </a:prstGeom>
          <a:noFill/>
        </p:spPr>
        <p:txBody>
          <a:bodyPr wrap="square" rtlCol="0">
            <a:spAutoFit/>
          </a:bodyPr>
          <a:lstStyle/>
          <a:p>
            <a:r>
              <a:rPr lang="en-US" sz="1200" dirty="0"/>
              <a:t>19</a:t>
            </a:r>
          </a:p>
        </p:txBody>
      </p:sp>
    </p:spTree>
    <p:extLst>
      <p:ext uri="{BB962C8B-B14F-4D97-AF65-F5344CB8AC3E}">
        <p14:creationId xmlns:p14="http://schemas.microsoft.com/office/powerpoint/2010/main" val="14427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0BD917-CD45-402E-B506-15232F0280C2}"/>
              </a:ext>
            </a:extLst>
          </p:cNvPr>
          <p:cNvSpPr txBox="1"/>
          <p:nvPr/>
        </p:nvSpPr>
        <p:spPr>
          <a:xfrm>
            <a:off x="326573" y="374879"/>
            <a:ext cx="5309310" cy="707886"/>
          </a:xfrm>
          <a:prstGeom prst="rect">
            <a:avLst/>
          </a:prstGeom>
          <a:noFill/>
        </p:spPr>
        <p:txBody>
          <a:bodyPr wrap="square">
            <a:spAutoFit/>
          </a:bodyPr>
          <a:lstStyle/>
          <a:p>
            <a:pPr algn="ctr"/>
            <a:r>
              <a:rPr lang="en-US" sz="4000" dirty="0">
                <a:effectLst>
                  <a:outerShdw blurRad="38100" dist="38100" dir="2700000" algn="tl">
                    <a:srgbClr val="000000">
                      <a:alpha val="43137"/>
                    </a:srgbClr>
                  </a:outerShdw>
                </a:effectLst>
              </a:rPr>
              <a:t>Stages of Student Hiring</a:t>
            </a:r>
          </a:p>
        </p:txBody>
      </p:sp>
      <p:graphicFrame>
        <p:nvGraphicFramePr>
          <p:cNvPr id="3" name="Diagram 2">
            <a:extLst>
              <a:ext uri="{FF2B5EF4-FFF2-40B4-BE49-F238E27FC236}">
                <a16:creationId xmlns:a16="http://schemas.microsoft.com/office/drawing/2014/main" id="{A3E0761A-4FE1-45C7-8A8E-99F916579556}"/>
              </a:ext>
            </a:extLst>
          </p:cNvPr>
          <p:cNvGraphicFramePr/>
          <p:nvPr>
            <p:extLst>
              <p:ext uri="{D42A27DB-BD31-4B8C-83A1-F6EECF244321}">
                <p14:modId xmlns:p14="http://schemas.microsoft.com/office/powerpoint/2010/main" val="1829883479"/>
              </p:ext>
            </p:extLst>
          </p:nvPr>
        </p:nvGraphicFramePr>
        <p:xfrm>
          <a:off x="343988" y="728822"/>
          <a:ext cx="11521439" cy="316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2417133-7084-4CB1-813D-D191E35672CA}"/>
              </a:ext>
            </a:extLst>
          </p:cNvPr>
          <p:cNvSpPr txBox="1"/>
          <p:nvPr/>
        </p:nvSpPr>
        <p:spPr>
          <a:xfrm>
            <a:off x="5231128" y="1858500"/>
            <a:ext cx="1930040" cy="954107"/>
          </a:xfrm>
          <a:prstGeom prst="rect">
            <a:avLst/>
          </a:prstGeom>
          <a:noFill/>
        </p:spPr>
        <p:txBody>
          <a:bodyPr wrap="square" rtlCol="0">
            <a:spAutoFit/>
          </a:bodyPr>
          <a:lstStyle/>
          <a:p>
            <a:pPr algn="ctr"/>
            <a:r>
              <a:rPr lang="en-US" sz="1400" dirty="0"/>
              <a:t>Select finalist(s) from candidate pool</a:t>
            </a:r>
          </a:p>
          <a:p>
            <a:pPr algn="ctr"/>
            <a:endParaRPr lang="en-US" sz="1400" dirty="0"/>
          </a:p>
          <a:p>
            <a:pPr algn="ctr"/>
            <a:r>
              <a:rPr lang="en-US" sz="1400" dirty="0"/>
              <a:t>(Approx. 2 days)</a:t>
            </a:r>
          </a:p>
        </p:txBody>
      </p:sp>
      <p:sp>
        <p:nvSpPr>
          <p:cNvPr id="6" name="TextBox 5">
            <a:extLst>
              <a:ext uri="{FF2B5EF4-FFF2-40B4-BE49-F238E27FC236}">
                <a16:creationId xmlns:a16="http://schemas.microsoft.com/office/drawing/2014/main" id="{0B973A2F-4709-4E86-A594-2623AC6AE1A6}"/>
              </a:ext>
            </a:extLst>
          </p:cNvPr>
          <p:cNvSpPr txBox="1"/>
          <p:nvPr/>
        </p:nvSpPr>
        <p:spPr>
          <a:xfrm>
            <a:off x="7570194" y="1750777"/>
            <a:ext cx="1652183" cy="1169551"/>
          </a:xfrm>
          <a:prstGeom prst="rect">
            <a:avLst/>
          </a:prstGeom>
          <a:noFill/>
        </p:spPr>
        <p:txBody>
          <a:bodyPr wrap="square" rtlCol="0">
            <a:spAutoFit/>
          </a:bodyPr>
          <a:lstStyle/>
          <a:p>
            <a:pPr algn="ctr"/>
            <a:r>
              <a:rPr lang="en-US" sz="1400" dirty="0"/>
              <a:t>Confirm completion of Onboarding and the I-9</a:t>
            </a:r>
          </a:p>
          <a:p>
            <a:pPr algn="ctr"/>
            <a:endParaRPr lang="en-US" sz="1400" dirty="0"/>
          </a:p>
          <a:p>
            <a:pPr algn="ctr"/>
            <a:r>
              <a:rPr lang="en-US" sz="1400" dirty="0"/>
              <a:t>(Approx. 4 days)</a:t>
            </a:r>
          </a:p>
        </p:txBody>
      </p:sp>
      <p:sp>
        <p:nvSpPr>
          <p:cNvPr id="7" name="Rectangle 6">
            <a:extLst>
              <a:ext uri="{FF2B5EF4-FFF2-40B4-BE49-F238E27FC236}">
                <a16:creationId xmlns:a16="http://schemas.microsoft.com/office/drawing/2014/main" id="{3E41ED26-4640-4B85-A79C-263F8657FAFC}"/>
              </a:ext>
            </a:extLst>
          </p:cNvPr>
          <p:cNvSpPr/>
          <p:nvPr/>
        </p:nvSpPr>
        <p:spPr>
          <a:xfrm>
            <a:off x="535618" y="3172696"/>
            <a:ext cx="10588101" cy="2677656"/>
          </a:xfrm>
          <a:prstGeom prst="rect">
            <a:avLst/>
          </a:prstGeom>
        </p:spPr>
        <p:txBody>
          <a:bodyPr wrap="square">
            <a:spAutoFit/>
          </a:bodyPr>
          <a:lstStyle/>
          <a:p>
            <a:r>
              <a:rPr lang="en-US" sz="2400" dirty="0"/>
              <a:t>Plan a month in advance of the start date for the entire process to be completed.</a:t>
            </a:r>
          </a:p>
          <a:p>
            <a:endParaRPr lang="en-US" sz="2400" dirty="0"/>
          </a:p>
          <a:p>
            <a:r>
              <a:rPr lang="en-US" sz="2400" dirty="0"/>
              <a:t>Have the following details ready before you begin:</a:t>
            </a:r>
          </a:p>
          <a:p>
            <a:pPr marL="800100" lvl="1" indent="-342900">
              <a:buFont typeface="Arial" panose="020B0604020202020204" pitchFamily="34" charset="0"/>
              <a:buChar char="•"/>
            </a:pPr>
            <a:r>
              <a:rPr lang="en-US" sz="2400" dirty="0"/>
              <a:t>Job Code (1790HR, 1740HR, 1720HR)</a:t>
            </a:r>
          </a:p>
          <a:p>
            <a:pPr marL="800100" lvl="1" indent="-342900">
              <a:buFont typeface="Arial" panose="020B0604020202020204" pitchFamily="34" charset="0"/>
              <a:buChar char="•"/>
            </a:pPr>
            <a:r>
              <a:rPr lang="en-US" sz="2400" dirty="0"/>
              <a:t>Brief department summary</a:t>
            </a:r>
          </a:p>
          <a:p>
            <a:pPr marL="800100" lvl="1" indent="-342900">
              <a:buFont typeface="Arial" panose="020B0604020202020204" pitchFamily="34" charset="0"/>
              <a:buChar char="•"/>
            </a:pPr>
            <a:r>
              <a:rPr lang="en-US" sz="2400" dirty="0"/>
              <a:t>Duties </a:t>
            </a:r>
          </a:p>
          <a:p>
            <a:pPr marL="800100" lvl="1" indent="-342900">
              <a:buFont typeface="Arial" panose="020B0604020202020204" pitchFamily="34" charset="0"/>
              <a:buChar char="•"/>
            </a:pPr>
            <a:r>
              <a:rPr lang="en-US" sz="2400" dirty="0"/>
              <a:t>Hourly rate, # weekly hours (FTE), work schedule </a:t>
            </a:r>
          </a:p>
        </p:txBody>
      </p:sp>
      <p:sp>
        <p:nvSpPr>
          <p:cNvPr id="8" name="TextBox 7">
            <a:extLst>
              <a:ext uri="{FF2B5EF4-FFF2-40B4-BE49-F238E27FC236}">
                <a16:creationId xmlns:a16="http://schemas.microsoft.com/office/drawing/2014/main" id="{30678D19-3F6F-4A2C-9565-5C1E4A8A6C2E}"/>
              </a:ext>
            </a:extLst>
          </p:cNvPr>
          <p:cNvSpPr txBox="1"/>
          <p:nvPr/>
        </p:nvSpPr>
        <p:spPr>
          <a:xfrm>
            <a:off x="11786532" y="234892"/>
            <a:ext cx="232041" cy="276999"/>
          </a:xfrm>
          <a:prstGeom prst="rect">
            <a:avLst/>
          </a:prstGeom>
          <a:noFill/>
        </p:spPr>
        <p:txBody>
          <a:bodyPr wrap="square" rtlCol="0">
            <a:spAutoFit/>
          </a:bodyPr>
          <a:lstStyle/>
          <a:p>
            <a:r>
              <a:rPr lang="en-US" sz="1200" dirty="0"/>
              <a:t>2</a:t>
            </a:r>
          </a:p>
        </p:txBody>
      </p:sp>
    </p:spTree>
    <p:extLst>
      <p:ext uri="{BB962C8B-B14F-4D97-AF65-F5344CB8AC3E}">
        <p14:creationId xmlns:p14="http://schemas.microsoft.com/office/powerpoint/2010/main" val="155524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563086" y="157069"/>
            <a:ext cx="7525784" cy="8561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Pay Information</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341811" y="1249630"/>
            <a:ext cx="11508377" cy="5429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400" dirty="0">
                <a:latin typeface="+mn-lt"/>
                <a:ea typeface="Adobe Ming Std L" panose="02020300000000000000" pitchFamily="18" charset="-128"/>
                <a:cs typeface="Arial" panose="020B0604020202020204" pitchFamily="34" charset="0"/>
              </a:rPr>
              <a:t>Student are paid on the 1</a:t>
            </a:r>
            <a:r>
              <a:rPr lang="en-US" sz="2400" baseline="30000" dirty="0">
                <a:latin typeface="+mn-lt"/>
                <a:ea typeface="Adobe Ming Std L" panose="02020300000000000000" pitchFamily="18" charset="-128"/>
                <a:cs typeface="Arial" panose="020B0604020202020204" pitchFamily="34" charset="0"/>
              </a:rPr>
              <a:t>st</a:t>
            </a:r>
            <a:r>
              <a:rPr lang="en-US" sz="2400" dirty="0">
                <a:latin typeface="+mn-lt"/>
                <a:ea typeface="Adobe Ming Std L" panose="02020300000000000000" pitchFamily="18" charset="-128"/>
                <a:cs typeface="Arial" panose="020B0604020202020204" pitchFamily="34" charset="0"/>
              </a:rPr>
              <a:t> and 15</a:t>
            </a:r>
            <a:r>
              <a:rPr lang="en-US" sz="2400" baseline="30000" dirty="0">
                <a:latin typeface="+mn-lt"/>
                <a:ea typeface="Adobe Ming Std L" panose="02020300000000000000" pitchFamily="18" charset="-128"/>
                <a:cs typeface="Arial" panose="020B0604020202020204" pitchFamily="34" charset="0"/>
              </a:rPr>
              <a:t>th</a:t>
            </a:r>
            <a:r>
              <a:rPr lang="en-US" sz="2400" dirty="0">
                <a:latin typeface="+mn-lt"/>
                <a:ea typeface="Adobe Ming Std L" panose="02020300000000000000" pitchFamily="18" charset="-128"/>
                <a:cs typeface="Arial" panose="020B0604020202020204" pitchFamily="34" charset="0"/>
              </a:rPr>
              <a:t> of each month.</a:t>
            </a:r>
          </a:p>
          <a:p>
            <a:pPr marL="342900" indent="-342900">
              <a:lnSpc>
                <a:spcPct val="100000"/>
              </a:lnSpc>
              <a:buFont typeface="Arial" panose="020B0604020202020204" pitchFamily="34" charset="0"/>
              <a:buChar char="•"/>
            </a:pPr>
            <a:endParaRPr lang="en-US" sz="2400" dirty="0">
              <a:latin typeface="+mn-lt"/>
            </a:endParaRPr>
          </a:p>
          <a:p>
            <a:pPr marL="342900" indent="-342900">
              <a:lnSpc>
                <a:spcPct val="100000"/>
              </a:lnSpc>
              <a:buFont typeface="Arial" panose="020B0604020202020204" pitchFamily="34" charset="0"/>
              <a:buChar char="•"/>
            </a:pPr>
            <a:r>
              <a:rPr lang="en-US" sz="2400" dirty="0">
                <a:latin typeface="+mn-lt"/>
              </a:rPr>
              <a:t>The hourly rate should start at $11/hour (not to exceed $20/hour) and reflect:</a:t>
            </a:r>
          </a:p>
          <a:p>
            <a:pPr marL="800100" lvl="1" indent="-342900">
              <a:buFont typeface="Arial" panose="020B0604020202020204" pitchFamily="34" charset="0"/>
              <a:buChar char="•"/>
            </a:pPr>
            <a:r>
              <a:rPr lang="en-US" sz="2400" dirty="0">
                <a:latin typeface="+mn-lt"/>
              </a:rPr>
              <a:t>The position’s relative level of difficulty</a:t>
            </a:r>
          </a:p>
          <a:p>
            <a:pPr marL="800100" lvl="1" indent="-342900">
              <a:buFont typeface="Arial" panose="020B0604020202020204" pitchFamily="34" charset="0"/>
              <a:buChar char="•"/>
            </a:pPr>
            <a:r>
              <a:rPr lang="en-US" sz="2400" dirty="0">
                <a:latin typeface="+mn-lt"/>
              </a:rPr>
              <a:t>Technical skills required</a:t>
            </a:r>
          </a:p>
          <a:p>
            <a:pPr marL="800100" lvl="1" indent="-342900">
              <a:buFont typeface="Arial" panose="020B0604020202020204" pitchFamily="34" charset="0"/>
              <a:buChar char="•"/>
            </a:pPr>
            <a:r>
              <a:rPr lang="en-US" sz="2400" dirty="0">
                <a:latin typeface="+mn-lt"/>
              </a:rPr>
              <a:t>Applicable prior experience</a:t>
            </a:r>
          </a:p>
          <a:p>
            <a:pPr marL="800100" lvl="1" indent="-342900">
              <a:buFont typeface="Arial" panose="020B0604020202020204" pitchFamily="34" charset="0"/>
              <a:buChar char="•"/>
            </a:pPr>
            <a:endParaRPr lang="en-US" sz="2400" dirty="0">
              <a:latin typeface="+mn-lt"/>
            </a:endParaRPr>
          </a:p>
          <a:p>
            <a:pPr marL="342900" indent="-342900">
              <a:lnSpc>
                <a:spcPct val="100000"/>
              </a:lnSpc>
              <a:spcBef>
                <a:spcPts val="0"/>
              </a:spcBef>
              <a:buFont typeface="Arial" panose="020B0604020202020204" pitchFamily="34" charset="0"/>
              <a:buChar char="•"/>
            </a:pPr>
            <a:r>
              <a:rPr lang="en-US" sz="2400" dirty="0">
                <a:effectLst/>
                <a:latin typeface="+mn-lt"/>
                <a:ea typeface="Calibri" panose="020F0502020204030204" pitchFamily="34" charset="0"/>
              </a:rPr>
              <a:t>For questions regarding FWS student awards, contact HSC Financial Aid. </a:t>
            </a:r>
          </a:p>
          <a:p>
            <a:pPr marL="800100" lvl="1" indent="-342900">
              <a:buFont typeface="Arial" panose="020B0604020202020204" pitchFamily="34" charset="0"/>
              <a:buChar char="•"/>
            </a:pPr>
            <a:r>
              <a:rPr lang="en-US" sz="2400" dirty="0">
                <a:latin typeface="+mn-lt"/>
                <a:ea typeface="Adobe Ming Std L" panose="02020300000000000000" pitchFamily="18" charset="-128"/>
                <a:cs typeface="Arial" panose="020B0604020202020204" pitchFamily="34" charset="0"/>
              </a:rPr>
              <a:t>Unlike other financial aid, Work Study funds are earned and paid through Payroll.</a:t>
            </a:r>
          </a:p>
          <a:p>
            <a:pPr marL="342900" marR="0" indent="-342900">
              <a:lnSpc>
                <a:spcPct val="100000"/>
              </a:lnSpc>
              <a:spcBef>
                <a:spcPts val="0"/>
              </a:spcBef>
              <a:spcAft>
                <a:spcPts val="0"/>
              </a:spcAft>
              <a:buFont typeface="Arial" panose="020B0604020202020204" pitchFamily="34" charset="0"/>
              <a:buChar char="•"/>
            </a:pPr>
            <a:endParaRPr lang="en-US" sz="2400" dirty="0">
              <a:effectLst/>
              <a:latin typeface="+mn-lt"/>
              <a:ea typeface="Calibri" panose="020F0502020204030204" pitchFamily="34" charset="0"/>
            </a:endParaRPr>
          </a:p>
          <a:p>
            <a:pPr marL="342900" marR="0" indent="-342900">
              <a:lnSpc>
                <a:spcPct val="100000"/>
              </a:lnSpc>
              <a:spcBef>
                <a:spcPts val="0"/>
              </a:spcBef>
              <a:spcAft>
                <a:spcPts val="0"/>
              </a:spcAft>
              <a:buFont typeface="Arial" panose="020B0604020202020204" pitchFamily="34" charset="0"/>
              <a:buChar char="•"/>
            </a:pPr>
            <a:r>
              <a:rPr lang="en-US" sz="2400" dirty="0">
                <a:latin typeface="+mn-lt"/>
              </a:rPr>
              <a:t>Payroll Deadlines -- </a:t>
            </a:r>
            <a:r>
              <a:rPr lang="en-US" sz="2400" dirty="0">
                <a:latin typeface="+mn-lt"/>
                <a:hlinkClick r:id="rId2"/>
              </a:rPr>
              <a:t>https://finance.untsystem.edu/payroll-deadlines</a:t>
            </a:r>
            <a:endParaRPr kumimoji="0" lang="en-US" sz="2400" b="0" i="1" u="none" strike="noStrike" kern="1200" cap="none" spc="0" normalizeH="0" baseline="0" noProof="0" dirty="0">
              <a:ln>
                <a:noFill/>
              </a:ln>
              <a:effectLst/>
              <a:uLnTx/>
              <a:uFillTx/>
              <a:latin typeface="Helvetica" charset="0"/>
              <a:ea typeface="Helvetica" charset="0"/>
              <a:cs typeface="Helvetica" charset="0"/>
            </a:endParaRPr>
          </a:p>
        </p:txBody>
      </p:sp>
      <p:sp>
        <p:nvSpPr>
          <p:cNvPr id="7" name="TextBox 6">
            <a:extLst>
              <a:ext uri="{FF2B5EF4-FFF2-40B4-BE49-F238E27FC236}">
                <a16:creationId xmlns:a16="http://schemas.microsoft.com/office/drawing/2014/main" id="{C8A594CF-4914-4247-8A67-8A2B8ED500F7}"/>
              </a:ext>
            </a:extLst>
          </p:cNvPr>
          <p:cNvSpPr txBox="1"/>
          <p:nvPr/>
        </p:nvSpPr>
        <p:spPr>
          <a:xfrm>
            <a:off x="11786532" y="234892"/>
            <a:ext cx="343949" cy="276999"/>
          </a:xfrm>
          <a:prstGeom prst="rect">
            <a:avLst/>
          </a:prstGeom>
          <a:noFill/>
        </p:spPr>
        <p:txBody>
          <a:bodyPr wrap="square" rtlCol="0">
            <a:spAutoFit/>
          </a:bodyPr>
          <a:lstStyle/>
          <a:p>
            <a:r>
              <a:rPr lang="en-US" sz="1200" dirty="0"/>
              <a:t>20</a:t>
            </a:r>
          </a:p>
        </p:txBody>
      </p:sp>
    </p:spTree>
    <p:extLst>
      <p:ext uri="{BB962C8B-B14F-4D97-AF65-F5344CB8AC3E}">
        <p14:creationId xmlns:p14="http://schemas.microsoft.com/office/powerpoint/2010/main" val="413242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563086" y="157069"/>
            <a:ext cx="7525784" cy="8561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Weekly Hours</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687247" y="1356398"/>
            <a:ext cx="9501782" cy="47439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latin typeface="+mn-lt"/>
              </a:rPr>
              <a:t>Students are limited to 19 hours/week during the Fall and Winter semesters, regardless of how many departments the new hire will be working in.</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Students may work up to 40 hours during Summer term (while not taking classes) but will need to reduce their hours when the semester begins. </a:t>
            </a:r>
          </a:p>
          <a:p>
            <a:pPr marL="342900" indent="-342900">
              <a:buFont typeface="Arial" panose="020B0604020202020204" pitchFamily="34" charset="0"/>
              <a:buChar char="•"/>
            </a:pPr>
            <a:endParaRPr lang="en-US" sz="2400" i="0" u="none" strike="noStrike" baseline="0" dirty="0">
              <a:latin typeface="+mn-lt"/>
            </a:endParaRPr>
          </a:p>
          <a:p>
            <a:pPr marL="342900" indent="-342900">
              <a:buFont typeface="Arial" panose="020B0604020202020204" pitchFamily="34" charset="0"/>
              <a:buChar char="•"/>
            </a:pPr>
            <a:r>
              <a:rPr lang="en-US" sz="2400" i="0" u="none" strike="noStrike" baseline="0" dirty="0">
                <a:latin typeface="+mn-lt"/>
              </a:rPr>
              <a:t>For specific questions on work hour limitations and exceptions, please contact HSC HR. </a:t>
            </a:r>
          </a:p>
          <a:p>
            <a:pPr marL="342900" indent="-342900">
              <a:buFont typeface="Arial" panose="020B0604020202020204" pitchFamily="34" charset="0"/>
              <a:buChar char="•"/>
            </a:pPr>
            <a:endParaRPr lang="en-US" sz="2400" dirty="0">
              <a:highlight>
                <a:srgbClr val="FFFF00"/>
              </a:highlight>
              <a:latin typeface="+mn-lt"/>
            </a:endParaRPr>
          </a:p>
          <a:p>
            <a:pPr marL="342900" indent="-342900">
              <a:buFont typeface="Arial" panose="020B0604020202020204" pitchFamily="34" charset="0"/>
              <a:buChar char="•"/>
            </a:pPr>
            <a:r>
              <a:rPr lang="en-US" sz="2400" i="0" u="none" strike="noStrike" baseline="0" dirty="0">
                <a:solidFill>
                  <a:srgbClr val="253746"/>
                </a:solidFill>
                <a:latin typeface="+mn-lt"/>
              </a:rPr>
              <a:t>If FWS, please also contact </a:t>
            </a:r>
            <a:r>
              <a:rPr lang="en-US" sz="2400" i="0" u="none" strike="noStrike" baseline="0" dirty="0">
                <a:solidFill>
                  <a:srgbClr val="253746"/>
                </a:solidFill>
                <a:latin typeface="+mn-lt"/>
                <a:hlinkClick r:id="rId2">
                  <a:extLst>
                    <a:ext uri="{A12FA001-AC4F-418D-AE19-62706E023703}">
                      <ahyp:hlinkClr xmlns:ahyp="http://schemas.microsoft.com/office/drawing/2018/hyperlinkcolor" val="tx"/>
                    </a:ext>
                  </a:extLst>
                </a:hlinkClick>
              </a:rPr>
              <a:t>finaid@unthsc.edu</a:t>
            </a:r>
            <a:r>
              <a:rPr lang="en-US" sz="2400" i="0" u="none" strike="noStrike" baseline="0" dirty="0">
                <a:solidFill>
                  <a:srgbClr val="253746"/>
                </a:solidFill>
                <a:latin typeface="+mn-lt"/>
              </a:rPr>
              <a:t>. </a:t>
            </a:r>
            <a:br>
              <a:rPr lang="en-US" sz="2400" dirty="0">
                <a:solidFill>
                  <a:srgbClr val="253746"/>
                </a:solidFill>
                <a:latin typeface="+mn-lt"/>
              </a:rPr>
            </a:br>
            <a:endParaRPr lang="en-US" sz="2400" dirty="0">
              <a:solidFill>
                <a:srgbClr val="253746"/>
              </a:solidFill>
              <a:latin typeface="+mn-lt"/>
            </a:endParaRPr>
          </a:p>
          <a:p>
            <a:endParaRPr lang="en-US" sz="2000" dirty="0"/>
          </a:p>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2400" b="0" i="1" u="none" strike="noStrike" kern="1200" cap="none" spc="0" normalizeH="0" baseline="0" noProof="0" dirty="0">
              <a:ln>
                <a:noFill/>
              </a:ln>
              <a:effectLst/>
              <a:uLnTx/>
              <a:uFillTx/>
              <a:latin typeface="Helvetica" charset="0"/>
              <a:ea typeface="Helvetica" charset="0"/>
              <a:cs typeface="Helvetica" charset="0"/>
            </a:endParaRPr>
          </a:p>
        </p:txBody>
      </p:sp>
      <p:pic>
        <p:nvPicPr>
          <p:cNvPr id="2" name="Picture 1">
            <a:extLst>
              <a:ext uri="{FF2B5EF4-FFF2-40B4-BE49-F238E27FC236}">
                <a16:creationId xmlns:a16="http://schemas.microsoft.com/office/drawing/2014/main" id="{02C284DD-ADCD-4153-A189-1E5F1A3505A0}"/>
              </a:ext>
            </a:extLst>
          </p:cNvPr>
          <p:cNvPicPr>
            <a:picLocks noChangeAspect="1"/>
          </p:cNvPicPr>
          <p:nvPr/>
        </p:nvPicPr>
        <p:blipFill>
          <a:blip r:embed="rId3"/>
          <a:stretch>
            <a:fillRect/>
          </a:stretch>
        </p:blipFill>
        <p:spPr>
          <a:xfrm>
            <a:off x="9236625" y="4420389"/>
            <a:ext cx="2810500" cy="1883827"/>
          </a:xfrm>
          <a:prstGeom prst="rect">
            <a:avLst/>
          </a:prstGeom>
        </p:spPr>
      </p:pic>
      <p:sp>
        <p:nvSpPr>
          <p:cNvPr id="7" name="TextBox 6">
            <a:extLst>
              <a:ext uri="{FF2B5EF4-FFF2-40B4-BE49-F238E27FC236}">
                <a16:creationId xmlns:a16="http://schemas.microsoft.com/office/drawing/2014/main" id="{189B9DD5-CBC9-4642-9670-6CA963AB5CBC}"/>
              </a:ext>
            </a:extLst>
          </p:cNvPr>
          <p:cNvSpPr txBox="1"/>
          <p:nvPr/>
        </p:nvSpPr>
        <p:spPr>
          <a:xfrm>
            <a:off x="11786532" y="234892"/>
            <a:ext cx="343949" cy="276999"/>
          </a:xfrm>
          <a:prstGeom prst="rect">
            <a:avLst/>
          </a:prstGeom>
          <a:noFill/>
        </p:spPr>
        <p:txBody>
          <a:bodyPr wrap="square" rtlCol="0">
            <a:spAutoFit/>
          </a:bodyPr>
          <a:lstStyle/>
          <a:p>
            <a:r>
              <a:rPr lang="en-US" sz="1200" dirty="0"/>
              <a:t>21</a:t>
            </a:r>
          </a:p>
        </p:txBody>
      </p:sp>
    </p:spTree>
    <p:extLst>
      <p:ext uri="{BB962C8B-B14F-4D97-AF65-F5344CB8AC3E}">
        <p14:creationId xmlns:p14="http://schemas.microsoft.com/office/powerpoint/2010/main" val="301919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558369" y="498986"/>
            <a:ext cx="11075261" cy="5208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Work Week Limitations - FWS</a:t>
            </a:r>
            <a:endParaRPr lang="en-US" sz="4000" dirty="0">
              <a:effectLst>
                <a:outerShdw blurRad="38100" dist="38100" dir="2700000" algn="tl">
                  <a:srgbClr val="000000">
                    <a:alpha val="43137"/>
                  </a:srgbClr>
                </a:outerShdw>
              </a:effectLst>
              <a:latin typeface="+mn-lt"/>
              <a:ea typeface="Adobe Ming Std L" panose="02020300000000000000" pitchFamily="18" charset="-128"/>
            </a:endParaRPr>
          </a:p>
        </p:txBody>
      </p:sp>
      <p:sp>
        <p:nvSpPr>
          <p:cNvPr id="9" name="TextBox 8">
            <a:extLst>
              <a:ext uri="{FF2B5EF4-FFF2-40B4-BE49-F238E27FC236}">
                <a16:creationId xmlns:a16="http://schemas.microsoft.com/office/drawing/2014/main" id="{69AD80B7-846E-45EA-BA94-A202B68A4AE9}"/>
              </a:ext>
            </a:extLst>
          </p:cNvPr>
          <p:cNvSpPr txBox="1"/>
          <p:nvPr/>
        </p:nvSpPr>
        <p:spPr>
          <a:xfrm>
            <a:off x="558367" y="1228397"/>
            <a:ext cx="9467407" cy="3354765"/>
          </a:xfrm>
          <a:prstGeom prst="rect">
            <a:avLst/>
          </a:prstGeom>
          <a:noFill/>
        </p:spPr>
        <p:txBody>
          <a:bodyPr wrap="square">
            <a:spAutoFit/>
          </a:bodyPr>
          <a:lstStyle/>
          <a:p>
            <a:pPr marL="342900" indent="-342900" algn="l">
              <a:buFont typeface="Arial" panose="020B0604020202020204" pitchFamily="34" charset="0"/>
              <a:buChar char="•"/>
            </a:pPr>
            <a:r>
              <a:rPr lang="en-US" sz="2400" b="0" i="0" strike="dblStrike" dirty="0">
                <a:effectLst/>
              </a:rPr>
              <a:t>In general, </a:t>
            </a:r>
            <a:r>
              <a:rPr lang="en-US" sz="2400" b="0" i="0" dirty="0">
                <a:effectLst/>
              </a:rPr>
              <a:t>Students are not permitted to work in FWS positions during scheduled class times. </a:t>
            </a:r>
          </a:p>
          <a:p>
            <a:pPr marL="800100" lvl="1" indent="-342900">
              <a:buFont typeface="Arial" panose="020B0604020202020204" pitchFamily="34" charset="0"/>
              <a:buChar char="•"/>
            </a:pPr>
            <a:r>
              <a:rPr lang="en-US" sz="2400" b="0" i="0" dirty="0">
                <a:effectLst/>
              </a:rPr>
              <a:t>Exceptions are permitted if an individual class is cancelled, if the instructor has excused the student from attending for a particular day, and if the student is receiving credit for employment in an internship, externship, or community work study experience. </a:t>
            </a:r>
          </a:p>
          <a:p>
            <a:pPr marL="800100" lvl="1" indent="-342900">
              <a:buFont typeface="Arial" panose="020B0604020202020204" pitchFamily="34" charset="0"/>
              <a:buChar char="•"/>
            </a:pPr>
            <a:endParaRPr lang="en-US" sz="2400" b="0" i="0" dirty="0">
              <a:effectLst/>
            </a:endParaRPr>
          </a:p>
          <a:p>
            <a:pPr marL="800100" lvl="1" indent="-342900">
              <a:buFont typeface="Arial" panose="020B0604020202020204" pitchFamily="34" charset="0"/>
              <a:buChar char="•"/>
            </a:pPr>
            <a:r>
              <a:rPr lang="en-US" sz="2400" b="0" i="0" dirty="0">
                <a:effectLst/>
              </a:rPr>
              <a:t>Any such exemptions must be documented.</a:t>
            </a:r>
          </a:p>
          <a:p>
            <a:pPr marL="628650" lvl="1" indent="-171450">
              <a:buFont typeface="Arial" panose="020B0604020202020204" pitchFamily="34" charset="0"/>
              <a:buChar char="•"/>
            </a:pPr>
            <a:endParaRPr lang="en-US" sz="2000" b="0" i="0" dirty="0">
              <a:effectLst/>
            </a:endParaRPr>
          </a:p>
        </p:txBody>
      </p:sp>
      <p:pic>
        <p:nvPicPr>
          <p:cNvPr id="3" name="Picture 2" descr="Clock and calendar on table">
            <a:extLst>
              <a:ext uri="{FF2B5EF4-FFF2-40B4-BE49-F238E27FC236}">
                <a16:creationId xmlns:a16="http://schemas.microsoft.com/office/drawing/2014/main" id="{8D370578-BA77-4FA7-A36C-91F4C3AC0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9885" y="4624251"/>
            <a:ext cx="2931176" cy="1734763"/>
          </a:xfrm>
          <a:prstGeom prst="ellipse">
            <a:avLst/>
          </a:prstGeom>
          <a:ln>
            <a:noFill/>
          </a:ln>
          <a:effectLst>
            <a:softEdge rad="112500"/>
          </a:effectLst>
        </p:spPr>
      </p:pic>
      <p:sp>
        <p:nvSpPr>
          <p:cNvPr id="6" name="TextBox 5">
            <a:extLst>
              <a:ext uri="{FF2B5EF4-FFF2-40B4-BE49-F238E27FC236}">
                <a16:creationId xmlns:a16="http://schemas.microsoft.com/office/drawing/2014/main" id="{D7B93BA9-3E32-4C4A-86A2-BF07ADF23032}"/>
              </a:ext>
            </a:extLst>
          </p:cNvPr>
          <p:cNvSpPr txBox="1"/>
          <p:nvPr/>
        </p:nvSpPr>
        <p:spPr>
          <a:xfrm>
            <a:off x="11786532" y="234892"/>
            <a:ext cx="343949" cy="276999"/>
          </a:xfrm>
          <a:prstGeom prst="rect">
            <a:avLst/>
          </a:prstGeom>
          <a:noFill/>
        </p:spPr>
        <p:txBody>
          <a:bodyPr wrap="square" rtlCol="0">
            <a:spAutoFit/>
          </a:bodyPr>
          <a:lstStyle/>
          <a:p>
            <a:r>
              <a:rPr lang="en-US" sz="1200" dirty="0"/>
              <a:t>22</a:t>
            </a:r>
          </a:p>
        </p:txBody>
      </p:sp>
    </p:spTree>
    <p:extLst>
      <p:ext uri="{BB962C8B-B14F-4D97-AF65-F5344CB8AC3E}">
        <p14:creationId xmlns:p14="http://schemas.microsoft.com/office/powerpoint/2010/main" val="85541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279695" y="535823"/>
            <a:ext cx="11075261" cy="5208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Work Week Limitations - International Students</a:t>
            </a:r>
            <a:endParaRPr lang="en-US" sz="4000" dirty="0">
              <a:effectLst>
                <a:outerShdw blurRad="38100" dist="38100" dir="2700000" algn="tl">
                  <a:srgbClr val="000000">
                    <a:alpha val="43137"/>
                  </a:srgbClr>
                </a:outerShdw>
              </a:effectLst>
              <a:latin typeface="+mn-lt"/>
              <a:ea typeface="Adobe Ming Std L" panose="02020300000000000000" pitchFamily="18" charset="-128"/>
            </a:endParaRPr>
          </a:p>
        </p:txBody>
      </p:sp>
      <p:sp>
        <p:nvSpPr>
          <p:cNvPr id="9" name="TextBox 8">
            <a:extLst>
              <a:ext uri="{FF2B5EF4-FFF2-40B4-BE49-F238E27FC236}">
                <a16:creationId xmlns:a16="http://schemas.microsoft.com/office/drawing/2014/main" id="{69AD80B7-846E-45EA-BA94-A202B68A4AE9}"/>
              </a:ext>
            </a:extLst>
          </p:cNvPr>
          <p:cNvSpPr txBox="1"/>
          <p:nvPr/>
        </p:nvSpPr>
        <p:spPr>
          <a:xfrm>
            <a:off x="558368" y="1228397"/>
            <a:ext cx="10153176" cy="2985433"/>
          </a:xfrm>
          <a:prstGeom prst="rect">
            <a:avLst/>
          </a:prstGeom>
          <a:noFill/>
        </p:spPr>
        <p:txBody>
          <a:bodyPr wrap="square">
            <a:spAutoFit/>
          </a:bodyPr>
          <a:lstStyle/>
          <a:p>
            <a:pPr marL="285750" marR="228600" lvl="0" indent="-285750" eaLnBrk="0" hangingPunct="0">
              <a:spcBef>
                <a:spcPts val="0"/>
              </a:spcBef>
              <a:spcAft>
                <a:spcPts val="0"/>
              </a:spcAft>
              <a:buFont typeface="Arial" panose="020B0604020202020204" pitchFamily="34" charset="0"/>
              <a:buChar char="•"/>
              <a:tabLst>
                <a:tab pos="586105" algn="l"/>
              </a:tabLst>
            </a:pPr>
            <a:r>
              <a:rPr lang="en-US" sz="2400" dirty="0">
                <a:solidFill>
                  <a:srgbClr val="0D0D0D"/>
                </a:solidFill>
                <a:effectLst/>
                <a:ea typeface="Times New Roman" panose="02020603050405020304" pitchFamily="18" charset="0"/>
                <a:cs typeface="Times New Roman" panose="02020603050405020304" pitchFamily="18" charset="0"/>
              </a:rPr>
              <a:t>International students working more than 20 hours a week during Fall and Spring semesters can jeopardize their visa status. </a:t>
            </a:r>
          </a:p>
          <a:p>
            <a:pPr marL="285750" marR="228600" lvl="0" indent="-285750" eaLnBrk="0" hangingPunct="0">
              <a:spcBef>
                <a:spcPts val="0"/>
              </a:spcBef>
              <a:spcAft>
                <a:spcPts val="0"/>
              </a:spcAft>
              <a:buFont typeface="Arial" panose="020B0604020202020204" pitchFamily="34" charset="0"/>
              <a:buChar char="•"/>
              <a:tabLst>
                <a:tab pos="586105" algn="l"/>
              </a:tabLst>
            </a:pPr>
            <a:endParaRPr lang="en-US" sz="2400" dirty="0">
              <a:solidFill>
                <a:srgbClr val="0D0D0D"/>
              </a:solidFill>
              <a:effectLst/>
              <a:ea typeface="Times New Roman" panose="02020603050405020304" pitchFamily="18" charset="0"/>
              <a:cs typeface="Times New Roman" panose="02020603050405020304" pitchFamily="18" charset="0"/>
            </a:endParaRPr>
          </a:p>
          <a:p>
            <a:pPr marL="285750" marR="228600" lvl="0" indent="-285750" eaLnBrk="0" hangingPunct="0">
              <a:spcBef>
                <a:spcPts val="0"/>
              </a:spcBef>
              <a:spcAft>
                <a:spcPts val="0"/>
              </a:spcAft>
              <a:buFont typeface="Arial" panose="020B0604020202020204" pitchFamily="34" charset="0"/>
              <a:buChar char="•"/>
              <a:tabLst>
                <a:tab pos="586105" algn="l"/>
              </a:tabLst>
            </a:pPr>
            <a:r>
              <a:rPr lang="en-US" sz="2400" dirty="0">
                <a:solidFill>
                  <a:srgbClr val="0D0D0D"/>
                </a:solidFill>
                <a:effectLst/>
                <a:ea typeface="Times New Roman" panose="02020603050405020304" pitchFamily="18" charset="0"/>
                <a:cs typeface="Times New Roman" panose="02020603050405020304" pitchFamily="18" charset="0"/>
              </a:rPr>
              <a:t>F-1 international students are eligible to work more than 20 hours per week during semester breaks and annual summer vacation. </a:t>
            </a:r>
            <a:endParaRPr lang="en-US" sz="2400" dirty="0">
              <a:solidFill>
                <a:srgbClr val="0D0D0D"/>
              </a:solidFill>
              <a:ea typeface="Times New Roman" panose="02020603050405020304" pitchFamily="18" charset="0"/>
              <a:cs typeface="Times New Roman" panose="02020603050405020304" pitchFamily="18" charset="0"/>
            </a:endParaRPr>
          </a:p>
          <a:p>
            <a:pPr marL="742950" marR="228600" lvl="1" indent="-285750" eaLnBrk="0" hangingPunct="0">
              <a:buFont typeface="Arial" panose="020B0604020202020204" pitchFamily="34" charset="0"/>
              <a:buChar char="•"/>
              <a:tabLst>
                <a:tab pos="586105" algn="l"/>
              </a:tabLst>
            </a:pPr>
            <a:r>
              <a:rPr lang="en-US" sz="2400" dirty="0">
                <a:solidFill>
                  <a:srgbClr val="0D0D0D"/>
                </a:solidFill>
                <a:effectLst/>
                <a:ea typeface="Times New Roman" panose="02020603050405020304" pitchFamily="18" charset="0"/>
                <a:cs typeface="Times New Roman" panose="02020603050405020304" pitchFamily="18" charset="0"/>
              </a:rPr>
              <a:t>The F-1 visa status is a complex and highly monitored process</a:t>
            </a:r>
            <a:r>
              <a:rPr lang="en-US" sz="2400" dirty="0">
                <a:solidFill>
                  <a:srgbClr val="0D0D0D"/>
                </a:solidFill>
                <a:ea typeface="Times New Roman" panose="02020603050405020304" pitchFamily="18" charset="0"/>
                <a:cs typeface="Times New Roman" panose="02020603050405020304" pitchFamily="18" charset="0"/>
              </a:rPr>
              <a:t>.</a:t>
            </a:r>
            <a:br>
              <a:rPr lang="en-US" sz="2400" dirty="0">
                <a:solidFill>
                  <a:srgbClr val="0D0D0D"/>
                </a:solidFill>
                <a:ea typeface="Times New Roman" panose="02020603050405020304" pitchFamily="18" charset="0"/>
                <a:cs typeface="Times New Roman" panose="02020603050405020304" pitchFamily="18" charset="0"/>
              </a:rPr>
            </a:br>
            <a:endParaRPr lang="en-US" sz="2400" dirty="0">
              <a:solidFill>
                <a:srgbClr val="0D0D0D"/>
              </a:solidFill>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endParaRPr lang="en-US" sz="2000" b="0" i="0" dirty="0">
              <a:effectLst/>
            </a:endParaRPr>
          </a:p>
        </p:txBody>
      </p:sp>
      <p:pic>
        <p:nvPicPr>
          <p:cNvPr id="3" name="Picture 2" descr="Clock and calendar on table">
            <a:extLst>
              <a:ext uri="{FF2B5EF4-FFF2-40B4-BE49-F238E27FC236}">
                <a16:creationId xmlns:a16="http://schemas.microsoft.com/office/drawing/2014/main" id="{8D370578-BA77-4FA7-A36C-91F4C3AC0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0824" y="4762221"/>
            <a:ext cx="2931176" cy="1734763"/>
          </a:xfrm>
          <a:prstGeom prst="ellipse">
            <a:avLst/>
          </a:prstGeom>
          <a:ln>
            <a:noFill/>
          </a:ln>
          <a:effectLst>
            <a:softEdge rad="112500"/>
          </a:effectLst>
        </p:spPr>
      </p:pic>
      <p:sp>
        <p:nvSpPr>
          <p:cNvPr id="6" name="TextBox 5">
            <a:extLst>
              <a:ext uri="{FF2B5EF4-FFF2-40B4-BE49-F238E27FC236}">
                <a16:creationId xmlns:a16="http://schemas.microsoft.com/office/drawing/2014/main" id="{5D8631AE-BE90-4F13-8541-772C9FC6AFD6}"/>
              </a:ext>
            </a:extLst>
          </p:cNvPr>
          <p:cNvSpPr txBox="1"/>
          <p:nvPr/>
        </p:nvSpPr>
        <p:spPr>
          <a:xfrm>
            <a:off x="11786532" y="234892"/>
            <a:ext cx="343949" cy="276999"/>
          </a:xfrm>
          <a:prstGeom prst="rect">
            <a:avLst/>
          </a:prstGeom>
          <a:noFill/>
        </p:spPr>
        <p:txBody>
          <a:bodyPr wrap="square" rtlCol="0">
            <a:spAutoFit/>
          </a:bodyPr>
          <a:lstStyle/>
          <a:p>
            <a:r>
              <a:rPr lang="en-US" sz="1200" dirty="0"/>
              <a:t>23</a:t>
            </a:r>
          </a:p>
        </p:txBody>
      </p:sp>
    </p:spTree>
    <p:extLst>
      <p:ext uri="{BB962C8B-B14F-4D97-AF65-F5344CB8AC3E}">
        <p14:creationId xmlns:p14="http://schemas.microsoft.com/office/powerpoint/2010/main" val="356386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687247" y="1056640"/>
            <a:ext cx="10930923" cy="42236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u="sng" dirty="0">
                <a:latin typeface="+mn-lt"/>
              </a:rPr>
              <a:t>Desk Punch Timesheet</a:t>
            </a:r>
            <a:r>
              <a:rPr lang="en-US" sz="2400" dirty="0">
                <a:latin typeface="+mn-lt"/>
              </a:rPr>
              <a:t> (</a:t>
            </a:r>
            <a:r>
              <a:rPr lang="en-US" sz="2400" dirty="0" err="1">
                <a:latin typeface="+mn-lt"/>
              </a:rPr>
              <a:t>Webclock</a:t>
            </a:r>
            <a:r>
              <a:rPr lang="en-US" sz="2400" dirty="0">
                <a:latin typeface="+mn-lt"/>
              </a:rPr>
              <a:t> box checked on hire ePAR)  </a:t>
            </a:r>
          </a:p>
          <a:p>
            <a:pPr marL="800100" lvl="1" indent="-342900">
              <a:lnSpc>
                <a:spcPct val="150000"/>
              </a:lnSpc>
              <a:buFont typeface="Arial" panose="020B0604020202020204" pitchFamily="34" charset="0"/>
              <a:buChar char="•"/>
            </a:pPr>
            <a:r>
              <a:rPr lang="en-US" sz="2400" dirty="0"/>
              <a:t>Student must clock in/out in real time electronically on timesheet.  </a:t>
            </a:r>
          </a:p>
          <a:p>
            <a:pPr marL="800100" lvl="1" indent="-342900">
              <a:lnSpc>
                <a:spcPct val="150000"/>
              </a:lnSpc>
              <a:buFont typeface="Arial" panose="020B0604020202020204" pitchFamily="34" charset="0"/>
              <a:buChar char="•"/>
            </a:pPr>
            <a:r>
              <a:rPr lang="en-US" sz="2400" dirty="0"/>
              <a:t>Missed punches can only be entered by the supervisor or department timekeeper.</a:t>
            </a:r>
          </a:p>
          <a:p>
            <a:pPr>
              <a:lnSpc>
                <a:spcPct val="150000"/>
              </a:lnSpc>
            </a:pPr>
            <a:r>
              <a:rPr lang="en-US" sz="2400" b="1" u="sng" dirty="0">
                <a:latin typeface="+mn-lt"/>
              </a:rPr>
              <a:t>Timesheet entry </a:t>
            </a:r>
            <a:r>
              <a:rPr lang="en-US" sz="2400" dirty="0">
                <a:latin typeface="+mn-lt"/>
              </a:rPr>
              <a:t>(</a:t>
            </a:r>
            <a:r>
              <a:rPr lang="en-US" sz="2400" dirty="0" err="1">
                <a:latin typeface="+mn-lt"/>
              </a:rPr>
              <a:t>Webclock</a:t>
            </a:r>
            <a:r>
              <a:rPr lang="en-US" sz="2400" dirty="0">
                <a:latin typeface="+mn-lt"/>
              </a:rPr>
              <a:t> box is </a:t>
            </a:r>
            <a:r>
              <a:rPr lang="en-US" sz="2400" u="sng" dirty="0">
                <a:latin typeface="+mn-lt"/>
              </a:rPr>
              <a:t>not</a:t>
            </a:r>
            <a:r>
              <a:rPr lang="en-US" sz="2400" dirty="0">
                <a:latin typeface="+mn-lt"/>
              </a:rPr>
              <a:t> checked on hire ePAR</a:t>
            </a:r>
            <a:r>
              <a:rPr lang="en-US" sz="2400" b="1" dirty="0">
                <a:latin typeface="+mn-lt"/>
              </a:rPr>
              <a:t>) </a:t>
            </a:r>
            <a:endParaRPr lang="en-US" sz="2400" dirty="0">
              <a:latin typeface="+mn-lt"/>
            </a:endParaRPr>
          </a:p>
          <a:p>
            <a:pPr marL="800100" lvl="1" indent="-342900">
              <a:lnSpc>
                <a:spcPct val="150000"/>
              </a:lnSpc>
              <a:buFont typeface="Arial" panose="020B0604020202020204" pitchFamily="34" charset="0"/>
              <a:buChar char="•"/>
            </a:pPr>
            <a:r>
              <a:rPr lang="en-US" sz="2400" dirty="0"/>
              <a:t>Student enters the hours worked on timesheet.</a:t>
            </a:r>
          </a:p>
          <a:p>
            <a:pPr marL="800100" lvl="1" indent="-342900">
              <a:lnSpc>
                <a:spcPct val="150000"/>
              </a:lnSpc>
              <a:buFont typeface="Arial" panose="020B0604020202020204" pitchFamily="34" charset="0"/>
              <a:buChar char="•"/>
            </a:pPr>
            <a:endParaRPr lang="en-US" sz="2400" dirty="0">
              <a:latin typeface="+mn-lt"/>
            </a:endParaRPr>
          </a:p>
          <a:p>
            <a:pPr lvl="1" algn="ctr">
              <a:lnSpc>
                <a:spcPct val="150000"/>
              </a:lnSpc>
            </a:pPr>
            <a:r>
              <a:rPr lang="en-US" sz="2400" b="1" dirty="0">
                <a:latin typeface="+mn-lt"/>
              </a:rPr>
              <a:t>All </a:t>
            </a:r>
            <a:r>
              <a:rPr lang="en-US" sz="2400" b="1" dirty="0"/>
              <a:t>non-exempt employees</a:t>
            </a:r>
            <a:r>
              <a:rPr lang="en-US" sz="2400" b="1" dirty="0">
                <a:latin typeface="+mn-lt"/>
              </a:rPr>
              <a:t> require timesheet submissions and supervisor approvals by the payroll deadlines to receive a paycheck. </a:t>
            </a:r>
          </a:p>
          <a:p>
            <a:endParaRPr lang="en-US" sz="2000" b="1" dirty="0">
              <a:latin typeface="+mn-lt"/>
            </a:endParaRPr>
          </a:p>
          <a:p>
            <a:endParaRPr lang="en-US" sz="1800" dirty="0"/>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4000" b="1" i="0" u="none" strike="noStrike" kern="1200" cap="none" spc="300" normalizeH="0" baseline="0" noProof="0" dirty="0">
              <a:ln>
                <a:noFill/>
              </a:ln>
              <a:effectLst/>
              <a:uLnTx/>
              <a:uFillTx/>
              <a:latin typeface="Arial" panose="020B0604020202020204" pitchFamily="34" charset="0"/>
              <a:ea typeface="Helvetica" charset="0"/>
              <a:cs typeface="Arial" panose="020B0604020202020204" pitchFamily="34"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439053" y="487587"/>
            <a:ext cx="3290687" cy="475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mn-lt"/>
              </a:rPr>
              <a:t>Timekeeping</a:t>
            </a:r>
          </a:p>
        </p:txBody>
      </p:sp>
      <p:sp>
        <p:nvSpPr>
          <p:cNvPr id="6" name="TextBox 5">
            <a:extLst>
              <a:ext uri="{FF2B5EF4-FFF2-40B4-BE49-F238E27FC236}">
                <a16:creationId xmlns:a16="http://schemas.microsoft.com/office/drawing/2014/main" id="{C8849329-09C4-4A30-861F-6027FB182502}"/>
              </a:ext>
            </a:extLst>
          </p:cNvPr>
          <p:cNvSpPr txBox="1"/>
          <p:nvPr/>
        </p:nvSpPr>
        <p:spPr>
          <a:xfrm>
            <a:off x="11786532" y="234892"/>
            <a:ext cx="343949" cy="276999"/>
          </a:xfrm>
          <a:prstGeom prst="rect">
            <a:avLst/>
          </a:prstGeom>
          <a:noFill/>
        </p:spPr>
        <p:txBody>
          <a:bodyPr wrap="square" rtlCol="0">
            <a:spAutoFit/>
          </a:bodyPr>
          <a:lstStyle/>
          <a:p>
            <a:r>
              <a:rPr lang="en-US" sz="1200" dirty="0"/>
              <a:t>24</a:t>
            </a:r>
          </a:p>
        </p:txBody>
      </p:sp>
    </p:spTree>
    <p:extLst>
      <p:ext uri="{BB962C8B-B14F-4D97-AF65-F5344CB8AC3E}">
        <p14:creationId xmlns:p14="http://schemas.microsoft.com/office/powerpoint/2010/main" val="1498197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0" y="535823"/>
            <a:ext cx="10141526" cy="5208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a:r>
              <a:rPr lang="en-US" sz="4000" dirty="0">
                <a:effectLst>
                  <a:outerShdw blurRad="38100" dist="38100" dir="2700000" algn="tl">
                    <a:srgbClr val="000000">
                      <a:alpha val="43137"/>
                    </a:srgbClr>
                  </a:outerShdw>
                </a:effectLst>
                <a:latin typeface="+mn-lt"/>
                <a:ea typeface="Adobe Ming Std L" panose="02020300000000000000" pitchFamily="18" charset="-128"/>
                <a:cs typeface="Arial" panose="020B0604020202020204" pitchFamily="34" charset="0"/>
              </a:rPr>
              <a:t>Working More Than One Job on Campus</a:t>
            </a:r>
            <a:endParaRPr lang="en-US" sz="4000" dirty="0">
              <a:effectLst>
                <a:outerShdw blurRad="38100" dist="38100" dir="2700000" algn="tl">
                  <a:srgbClr val="000000">
                    <a:alpha val="43137"/>
                  </a:srgbClr>
                </a:outerShdw>
              </a:effectLst>
              <a:highlight>
                <a:srgbClr val="FFFF00"/>
              </a:highlight>
              <a:latin typeface="+mn-lt"/>
              <a:ea typeface="Adobe Ming Std L" panose="02020300000000000000" pitchFamily="18" charset="-128"/>
              <a:cs typeface="Arial" panose="020B0604020202020204" pitchFamily="34" charset="0"/>
            </a:endParaRPr>
          </a:p>
        </p:txBody>
      </p:sp>
      <p:sp>
        <p:nvSpPr>
          <p:cNvPr id="9" name="TextBox 8">
            <a:extLst>
              <a:ext uri="{FF2B5EF4-FFF2-40B4-BE49-F238E27FC236}">
                <a16:creationId xmlns:a16="http://schemas.microsoft.com/office/drawing/2014/main" id="{69AD80B7-846E-45EA-BA94-A202B68A4AE9}"/>
              </a:ext>
            </a:extLst>
          </p:cNvPr>
          <p:cNvSpPr txBox="1"/>
          <p:nvPr/>
        </p:nvSpPr>
        <p:spPr>
          <a:xfrm>
            <a:off x="-330926" y="1288762"/>
            <a:ext cx="11068595" cy="2677656"/>
          </a:xfrm>
          <a:prstGeom prst="rect">
            <a:avLst/>
          </a:prstGeom>
          <a:noFill/>
        </p:spPr>
        <p:txBody>
          <a:bodyPr wrap="square">
            <a:spAutoFit/>
          </a:bodyPr>
          <a:lstStyle/>
          <a:p>
            <a:pPr marL="1200150" lvl="1" indent="-342900">
              <a:buFont typeface="Arial" panose="020B0604020202020204" pitchFamily="34" charset="0"/>
              <a:buChar char="•"/>
            </a:pPr>
            <a:r>
              <a:rPr lang="en-US" sz="2400" dirty="0">
                <a:effectLst/>
                <a:ea typeface="Times New Roman" panose="02020603050405020304" pitchFamily="18" charset="0"/>
              </a:rPr>
              <a:t>The 19 hour per week limit is cumulative if the student holds more than one job on campus (e.g., if the student works 15 hours per week in one department, they are limited to only working 4 hours per week in another position).</a:t>
            </a:r>
          </a:p>
          <a:p>
            <a:pPr marL="1200150" lvl="1" indent="-342900">
              <a:buFont typeface="Arial" panose="020B0604020202020204" pitchFamily="34" charset="0"/>
              <a:buChar char="•"/>
            </a:pPr>
            <a:endParaRPr lang="en-US" sz="2400" dirty="0">
              <a:effectLst/>
              <a:ea typeface="Times New Roman" panose="02020603050405020304" pitchFamily="18" charset="0"/>
            </a:endParaRPr>
          </a:p>
          <a:p>
            <a:pPr marL="1200150" lvl="1" indent="-342900">
              <a:buFont typeface="Arial" panose="020B0604020202020204" pitchFamily="34" charset="0"/>
              <a:buChar char="•"/>
            </a:pPr>
            <a:r>
              <a:rPr lang="en-US" sz="2400" dirty="0">
                <a:effectLst/>
                <a:ea typeface="Times New Roman" panose="02020603050405020304" pitchFamily="18" charset="0"/>
              </a:rPr>
              <a:t>Any student working over the total hour limit </a:t>
            </a:r>
            <a:r>
              <a:rPr lang="en-US" sz="2400" dirty="0"/>
              <a:t>for the fiscal year </a:t>
            </a:r>
            <a:r>
              <a:rPr lang="en-US" sz="2400" dirty="0">
                <a:effectLst/>
                <a:ea typeface="Times New Roman" panose="02020603050405020304" pitchFamily="18" charset="0"/>
              </a:rPr>
              <a:t>will run the risk of being classified as a benefits- and retirement-eligible employee.</a:t>
            </a:r>
            <a:endParaRPr lang="en-US" sz="2400" dirty="0">
              <a:ea typeface="Adobe Ming Std L" panose="020203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B29D803C-4F90-4192-9768-5678D5A2ED91}"/>
              </a:ext>
            </a:extLst>
          </p:cNvPr>
          <p:cNvSpPr txBox="1"/>
          <p:nvPr/>
        </p:nvSpPr>
        <p:spPr>
          <a:xfrm>
            <a:off x="11786532" y="234892"/>
            <a:ext cx="343949" cy="276999"/>
          </a:xfrm>
          <a:prstGeom prst="rect">
            <a:avLst/>
          </a:prstGeom>
          <a:noFill/>
        </p:spPr>
        <p:txBody>
          <a:bodyPr wrap="square" rtlCol="0">
            <a:spAutoFit/>
          </a:bodyPr>
          <a:lstStyle/>
          <a:p>
            <a:r>
              <a:rPr lang="en-US" sz="1200" dirty="0"/>
              <a:t>25</a:t>
            </a:r>
          </a:p>
        </p:txBody>
      </p:sp>
    </p:spTree>
    <p:extLst>
      <p:ext uri="{BB962C8B-B14F-4D97-AF65-F5344CB8AC3E}">
        <p14:creationId xmlns:p14="http://schemas.microsoft.com/office/powerpoint/2010/main" val="296593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517430" y="574295"/>
            <a:ext cx="4054771" cy="482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mn-lt"/>
                <a:ea typeface="Adobe Ming Std L" panose="02020300000000000000" pitchFamily="18" charset="-128"/>
              </a:rPr>
              <a:t>Terminations</a:t>
            </a:r>
          </a:p>
        </p:txBody>
      </p:sp>
      <p:sp>
        <p:nvSpPr>
          <p:cNvPr id="9" name="TextBox 8">
            <a:extLst>
              <a:ext uri="{FF2B5EF4-FFF2-40B4-BE49-F238E27FC236}">
                <a16:creationId xmlns:a16="http://schemas.microsoft.com/office/drawing/2014/main" id="{69AD80B7-846E-45EA-BA94-A202B68A4AE9}"/>
              </a:ext>
            </a:extLst>
          </p:cNvPr>
          <p:cNvSpPr txBox="1"/>
          <p:nvPr/>
        </p:nvSpPr>
        <p:spPr>
          <a:xfrm>
            <a:off x="517430" y="1186848"/>
            <a:ext cx="10246364" cy="5205720"/>
          </a:xfrm>
          <a:prstGeom prst="rect">
            <a:avLst/>
          </a:prstGeom>
          <a:noFill/>
        </p:spPr>
        <p:txBody>
          <a:bodyPr wrap="square">
            <a:spAutoFit/>
          </a:bodyPr>
          <a:lstStyle/>
          <a:p>
            <a:pPr marL="443865" marR="228600" indent="-285750" eaLnBrk="0" hangingPunct="0">
              <a:spcBef>
                <a:spcPts val="0"/>
              </a:spcBef>
              <a:spcAft>
                <a:spcPts val="0"/>
              </a:spcAft>
              <a:buFont typeface="Arial" panose="020B0604020202020204" pitchFamily="34" charset="0"/>
              <a:buChar char="•"/>
            </a:pPr>
            <a:r>
              <a:rPr lang="en-US" sz="2400" dirty="0">
                <a:effectLst/>
                <a:ea typeface="Times New Roman" panose="02020603050405020304" pitchFamily="18" charset="0"/>
              </a:rPr>
              <a:t>Part-time hourly student employees are hired At-Will. </a:t>
            </a:r>
          </a:p>
          <a:p>
            <a:pPr marL="443865" marR="228600" indent="-285750" eaLnBrk="0" hangingPunct="0">
              <a:spcBef>
                <a:spcPts val="0"/>
              </a:spcBef>
              <a:spcAft>
                <a:spcPts val="0"/>
              </a:spcAft>
              <a:buFont typeface="Arial" panose="020B0604020202020204" pitchFamily="34" charset="0"/>
              <a:buChar char="•"/>
            </a:pPr>
            <a:endParaRPr lang="en-US" sz="2400" dirty="0">
              <a:ea typeface="Times New Roman" panose="02020603050405020304" pitchFamily="18" charset="0"/>
            </a:endParaRPr>
          </a:p>
          <a:p>
            <a:pPr marL="443865" marR="228600" indent="-285750" eaLnBrk="0" hangingPunct="0">
              <a:spcBef>
                <a:spcPts val="0"/>
              </a:spcBef>
              <a:spcAft>
                <a:spcPts val="0"/>
              </a:spcAft>
              <a:buFont typeface="Arial" panose="020B0604020202020204" pitchFamily="34" charset="0"/>
              <a:buChar char="•"/>
            </a:pPr>
            <a:r>
              <a:rPr lang="en-US" sz="2400" dirty="0">
                <a:effectLst/>
                <a:ea typeface="Times New Roman" panose="02020603050405020304" pitchFamily="18" charset="0"/>
              </a:rPr>
              <a:t>For guidance on how to lawfully and appropriately terminate a student employee other than natural</a:t>
            </a:r>
            <a:r>
              <a:rPr lang="en-US" sz="2400" spc="-30" dirty="0">
                <a:effectLst/>
                <a:ea typeface="Times New Roman" panose="02020603050405020304" pitchFamily="18" charset="0"/>
              </a:rPr>
              <a:t> </a:t>
            </a:r>
            <a:r>
              <a:rPr lang="en-US" sz="2400" dirty="0">
                <a:effectLst/>
                <a:ea typeface="Times New Roman" panose="02020603050405020304" pitchFamily="18" charset="0"/>
              </a:rPr>
              <a:t>attrition</a:t>
            </a:r>
            <a:r>
              <a:rPr lang="en-US" sz="2400" spc="-40" dirty="0">
                <a:effectLst/>
                <a:ea typeface="Times New Roman" panose="02020603050405020304" pitchFamily="18" charset="0"/>
              </a:rPr>
              <a:t> </a:t>
            </a:r>
            <a:r>
              <a:rPr lang="en-US" sz="2400" dirty="0">
                <a:effectLst/>
                <a:ea typeface="Times New Roman" panose="02020603050405020304" pitchFamily="18" charset="0"/>
              </a:rPr>
              <a:t>such</a:t>
            </a:r>
            <a:r>
              <a:rPr lang="en-US" sz="2400" spc="-45" dirty="0">
                <a:effectLst/>
                <a:ea typeface="Times New Roman" panose="02020603050405020304" pitchFamily="18" charset="0"/>
              </a:rPr>
              <a:t> </a:t>
            </a:r>
            <a:r>
              <a:rPr lang="en-US" sz="2400" dirty="0">
                <a:effectLst/>
                <a:ea typeface="Times New Roman" panose="02020603050405020304" pitchFamily="18" charset="0"/>
              </a:rPr>
              <a:t>as</a:t>
            </a:r>
            <a:r>
              <a:rPr lang="en-US" sz="2400" spc="-35" dirty="0">
                <a:effectLst/>
                <a:ea typeface="Times New Roman" panose="02020603050405020304" pitchFamily="18" charset="0"/>
              </a:rPr>
              <a:t> </a:t>
            </a:r>
            <a:r>
              <a:rPr lang="en-US" sz="2400" dirty="0">
                <a:effectLst/>
                <a:ea typeface="Times New Roman" panose="02020603050405020304" pitchFamily="18" charset="0"/>
              </a:rPr>
              <a:t>graduation</a:t>
            </a:r>
            <a:r>
              <a:rPr lang="en-US" sz="2400" spc="-40" dirty="0">
                <a:effectLst/>
                <a:ea typeface="Times New Roman" panose="02020603050405020304" pitchFamily="18" charset="0"/>
              </a:rPr>
              <a:t> </a:t>
            </a:r>
            <a:r>
              <a:rPr lang="en-US" sz="2400" dirty="0">
                <a:effectLst/>
                <a:ea typeface="Times New Roman" panose="02020603050405020304" pitchFamily="18" charset="0"/>
              </a:rPr>
              <a:t>or</a:t>
            </a:r>
            <a:r>
              <a:rPr lang="en-US" sz="2400" spc="-40" dirty="0">
                <a:effectLst/>
                <a:ea typeface="Times New Roman" panose="02020603050405020304" pitchFamily="18" charset="0"/>
              </a:rPr>
              <a:t> </a:t>
            </a:r>
            <a:r>
              <a:rPr lang="en-US" sz="2400" dirty="0">
                <a:effectLst/>
                <a:ea typeface="Times New Roman" panose="02020603050405020304" pitchFamily="18" charset="0"/>
              </a:rPr>
              <a:t>end</a:t>
            </a:r>
            <a:r>
              <a:rPr lang="en-US" sz="2400" spc="-40" dirty="0">
                <a:effectLst/>
                <a:ea typeface="Times New Roman" panose="02020603050405020304" pitchFamily="18" charset="0"/>
              </a:rPr>
              <a:t> </a:t>
            </a:r>
            <a:r>
              <a:rPr lang="en-US" sz="2400" dirty="0">
                <a:effectLst/>
                <a:ea typeface="Times New Roman" panose="02020603050405020304" pitchFamily="18" charset="0"/>
              </a:rPr>
              <a:t>of</a:t>
            </a:r>
            <a:r>
              <a:rPr lang="en-US" sz="2400" spc="-40" dirty="0">
                <a:effectLst/>
                <a:ea typeface="Times New Roman" panose="02020603050405020304" pitchFamily="18" charset="0"/>
              </a:rPr>
              <a:t> </a:t>
            </a:r>
            <a:r>
              <a:rPr lang="en-US" sz="2400" dirty="0">
                <a:effectLst/>
                <a:ea typeface="Times New Roman" panose="02020603050405020304" pitchFamily="18" charset="0"/>
              </a:rPr>
              <a:t>project,</a:t>
            </a:r>
            <a:r>
              <a:rPr lang="en-US" sz="2400" spc="-40" dirty="0">
                <a:effectLst/>
                <a:ea typeface="Times New Roman" panose="02020603050405020304" pitchFamily="18" charset="0"/>
              </a:rPr>
              <a:t> </a:t>
            </a:r>
            <a:r>
              <a:rPr lang="en-US" sz="2400" dirty="0">
                <a:effectLst/>
                <a:ea typeface="Times New Roman" panose="02020603050405020304" pitchFamily="18" charset="0"/>
              </a:rPr>
              <a:t>please</a:t>
            </a:r>
            <a:r>
              <a:rPr lang="en-US" sz="2400" spc="-35" dirty="0">
                <a:effectLst/>
                <a:ea typeface="Times New Roman" panose="02020603050405020304" pitchFamily="18" charset="0"/>
              </a:rPr>
              <a:t> </a:t>
            </a:r>
            <a:r>
              <a:rPr lang="en-US" sz="2400" dirty="0">
                <a:effectLst/>
                <a:ea typeface="Times New Roman" panose="02020603050405020304" pitchFamily="18" charset="0"/>
              </a:rPr>
              <a:t>contact</a:t>
            </a:r>
            <a:r>
              <a:rPr lang="en-US" sz="2400" spc="-35" dirty="0">
                <a:effectLst/>
                <a:ea typeface="Times New Roman" panose="02020603050405020304" pitchFamily="18" charset="0"/>
              </a:rPr>
              <a:t> your</a:t>
            </a:r>
            <a:r>
              <a:rPr lang="en-US" sz="2400" spc="-25" dirty="0">
                <a:effectLst/>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HR Business Partner.</a:t>
            </a:r>
            <a:r>
              <a:rPr lang="en-US" sz="2400" spc="-30" dirty="0">
                <a:effectLst/>
                <a:ea typeface="Times New Roman" panose="02020603050405020304" pitchFamily="18" charset="0"/>
              </a:rPr>
              <a:t> </a:t>
            </a:r>
          </a:p>
          <a:p>
            <a:pPr marL="443865" marR="228600" indent="-285750" eaLnBrk="0" hangingPunct="0">
              <a:spcBef>
                <a:spcPts val="0"/>
              </a:spcBef>
              <a:spcAft>
                <a:spcPts val="0"/>
              </a:spcAft>
              <a:buFont typeface="Arial" panose="020B0604020202020204" pitchFamily="34" charset="0"/>
              <a:buChar char="•"/>
            </a:pPr>
            <a:endParaRPr lang="en-US" sz="2400" dirty="0">
              <a:effectLst/>
              <a:ea typeface="Times New Roman" panose="02020603050405020304" pitchFamily="18" charset="0"/>
            </a:endParaRPr>
          </a:p>
          <a:p>
            <a:pPr marL="443865" marR="228600" indent="-285750" eaLnBrk="0" hangingPunct="0">
              <a:spcBef>
                <a:spcPts val="0"/>
              </a:spcBef>
              <a:spcAft>
                <a:spcPts val="0"/>
              </a:spcAft>
              <a:buFont typeface="Arial" panose="020B0604020202020204" pitchFamily="34" charset="0"/>
              <a:buChar char="•"/>
            </a:pPr>
            <a:r>
              <a:rPr lang="en-US" sz="2400" dirty="0">
                <a:ea typeface="Times New Roman" panose="02020603050405020304" pitchFamily="18" charset="0"/>
              </a:rPr>
              <a:t>Termination reasons can include Resignation, Unsatisfactory Performance/Rule Violation, End of Job Assignment, Family Reasons, etc.</a:t>
            </a:r>
            <a:endParaRPr lang="en-US" sz="2400" dirty="0">
              <a:effectLst/>
              <a:ea typeface="Times New Roman" panose="02020603050405020304" pitchFamily="18" charset="0"/>
            </a:endParaRPr>
          </a:p>
          <a:p>
            <a:pPr marL="443865" marR="228600" indent="-285750" eaLnBrk="0" hangingPunct="0">
              <a:spcBef>
                <a:spcPts val="0"/>
              </a:spcBef>
              <a:spcAft>
                <a:spcPts val="0"/>
              </a:spcAft>
              <a:buFont typeface="Arial" panose="020B0604020202020204" pitchFamily="34" charset="0"/>
              <a:buChar char="•"/>
            </a:pPr>
            <a:endParaRPr lang="en-US" sz="2400" dirty="0">
              <a:effectLst/>
              <a:ea typeface="Times New Roman" panose="02020603050405020304" pitchFamily="18" charset="0"/>
            </a:endParaRPr>
          </a:p>
          <a:p>
            <a:pPr marL="443865" marR="228600" indent="-285750" eaLnBrk="0" hangingPunct="0">
              <a:spcBef>
                <a:spcPts val="0"/>
              </a:spcBef>
              <a:spcAft>
                <a:spcPts val="0"/>
              </a:spcAft>
              <a:buFont typeface="Arial" panose="020B0604020202020204" pitchFamily="34" charset="0"/>
              <a:buChar char="•"/>
            </a:pPr>
            <a:r>
              <a:rPr lang="en-US" sz="2400" dirty="0">
                <a:effectLst/>
                <a:ea typeface="Times New Roman" panose="02020603050405020304" pitchFamily="18" charset="0"/>
              </a:rPr>
              <a:t>When</a:t>
            </a:r>
            <a:r>
              <a:rPr lang="en-US" sz="2400" spc="-45" dirty="0">
                <a:effectLst/>
                <a:ea typeface="Times New Roman" panose="02020603050405020304" pitchFamily="18" charset="0"/>
              </a:rPr>
              <a:t> </a:t>
            </a:r>
            <a:r>
              <a:rPr lang="en-US" sz="2400" dirty="0">
                <a:effectLst/>
                <a:ea typeface="Times New Roman" panose="02020603050405020304" pitchFamily="18" charset="0"/>
              </a:rPr>
              <a:t>a</a:t>
            </a:r>
            <a:r>
              <a:rPr lang="en-US" sz="2400" spc="-60" dirty="0">
                <a:effectLst/>
                <a:ea typeface="Times New Roman" panose="02020603050405020304" pitchFamily="18" charset="0"/>
              </a:rPr>
              <a:t> </a:t>
            </a:r>
            <a:r>
              <a:rPr lang="en-US" sz="2400" dirty="0">
                <a:effectLst/>
                <a:ea typeface="Times New Roman" panose="02020603050405020304" pitchFamily="18" charset="0"/>
              </a:rPr>
              <a:t>student</a:t>
            </a:r>
            <a:r>
              <a:rPr lang="en-US" sz="2400" spc="-55" dirty="0">
                <a:effectLst/>
                <a:ea typeface="Times New Roman" panose="02020603050405020304" pitchFamily="18" charset="0"/>
              </a:rPr>
              <a:t> </a:t>
            </a:r>
            <a:r>
              <a:rPr lang="en-US" sz="2400" dirty="0">
                <a:effectLst/>
                <a:ea typeface="Times New Roman" panose="02020603050405020304" pitchFamily="18" charset="0"/>
              </a:rPr>
              <a:t>worker’s</a:t>
            </a:r>
            <a:r>
              <a:rPr lang="en-US" sz="2400" spc="-45" dirty="0">
                <a:effectLst/>
                <a:ea typeface="Times New Roman" panose="02020603050405020304" pitchFamily="18" charset="0"/>
              </a:rPr>
              <a:t> </a:t>
            </a:r>
            <a:r>
              <a:rPr lang="en-US" sz="2400" dirty="0">
                <a:effectLst/>
                <a:ea typeface="Times New Roman" panose="02020603050405020304" pitchFamily="18" charset="0"/>
              </a:rPr>
              <a:t>employment</a:t>
            </a:r>
            <a:r>
              <a:rPr lang="en-US" sz="2400" spc="-55" dirty="0">
                <a:effectLst/>
                <a:ea typeface="Times New Roman" panose="02020603050405020304" pitchFamily="18" charset="0"/>
              </a:rPr>
              <a:t> </a:t>
            </a:r>
            <a:r>
              <a:rPr lang="en-US" sz="2400" dirty="0">
                <a:effectLst/>
                <a:ea typeface="Times New Roman" panose="02020603050405020304" pitchFamily="18" charset="0"/>
              </a:rPr>
              <a:t>ends,</a:t>
            </a:r>
            <a:r>
              <a:rPr lang="en-US" sz="2400" spc="-45" dirty="0">
                <a:effectLst/>
                <a:ea typeface="Times New Roman" panose="02020603050405020304" pitchFamily="18" charset="0"/>
              </a:rPr>
              <a:t> </a:t>
            </a:r>
            <a:r>
              <a:rPr lang="en-US" sz="2400" dirty="0">
                <a:effectLst/>
                <a:ea typeface="Times New Roman" panose="02020603050405020304" pitchFamily="18" charset="0"/>
              </a:rPr>
              <a:t>the</a:t>
            </a:r>
            <a:r>
              <a:rPr lang="en-US" sz="2400" spc="-45" dirty="0">
                <a:effectLst/>
                <a:ea typeface="Times New Roman" panose="02020603050405020304" pitchFamily="18" charset="0"/>
              </a:rPr>
              <a:t> </a:t>
            </a:r>
            <a:r>
              <a:rPr lang="en-US" sz="2400" dirty="0">
                <a:effectLst/>
                <a:ea typeface="Times New Roman" panose="02020603050405020304" pitchFamily="18" charset="0"/>
              </a:rPr>
              <a:t>department</a:t>
            </a:r>
            <a:r>
              <a:rPr lang="en-US" sz="2400" spc="-45" dirty="0">
                <a:effectLst/>
                <a:ea typeface="Times New Roman" panose="02020603050405020304" pitchFamily="18" charset="0"/>
              </a:rPr>
              <a:t> </a:t>
            </a:r>
            <a:r>
              <a:rPr lang="en-US" sz="2400" spc="-45" dirty="0">
                <a:ea typeface="Times New Roman" panose="02020603050405020304" pitchFamily="18" charset="0"/>
              </a:rPr>
              <a:t>must</a:t>
            </a:r>
            <a:r>
              <a:rPr lang="en-US" sz="2400" spc="-50" dirty="0">
                <a:effectLst/>
                <a:ea typeface="Times New Roman" panose="02020603050405020304" pitchFamily="18" charset="0"/>
              </a:rPr>
              <a:t> </a:t>
            </a:r>
            <a:r>
              <a:rPr lang="en-US" sz="2400" dirty="0">
                <a:effectLst/>
                <a:ea typeface="Times New Roman" panose="02020603050405020304" pitchFamily="18" charset="0"/>
              </a:rPr>
              <a:t>submit</a:t>
            </a:r>
            <a:r>
              <a:rPr lang="en-US" sz="2400" spc="-40" dirty="0">
                <a:effectLst/>
                <a:ea typeface="Times New Roman" panose="02020603050405020304" pitchFamily="18" charset="0"/>
              </a:rPr>
              <a:t> </a:t>
            </a:r>
            <a:r>
              <a:rPr lang="en-US" sz="2400" dirty="0">
                <a:effectLst/>
                <a:ea typeface="Times New Roman" panose="02020603050405020304" pitchFamily="18" charset="0"/>
              </a:rPr>
              <a:t>a termination</a:t>
            </a:r>
            <a:r>
              <a:rPr lang="en-US" sz="2400" spc="-45" dirty="0">
                <a:effectLst/>
                <a:ea typeface="Times New Roman" panose="02020603050405020304" pitchFamily="18" charset="0"/>
              </a:rPr>
              <a:t> </a:t>
            </a:r>
            <a:r>
              <a:rPr lang="en-US" sz="2400" dirty="0">
                <a:effectLst/>
                <a:ea typeface="Times New Roman" panose="02020603050405020304" pitchFamily="18" charset="0"/>
              </a:rPr>
              <a:t>ePAR in a timely manner, ending the student’s employment. </a:t>
            </a:r>
          </a:p>
          <a:p>
            <a:pPr marL="443865" marR="228600" indent="-285750" eaLnBrk="0" hangingPunct="0">
              <a:lnSpc>
                <a:spcPct val="150000"/>
              </a:lnSpc>
              <a:spcBef>
                <a:spcPts val="0"/>
              </a:spcBef>
              <a:spcAft>
                <a:spcPts val="0"/>
              </a:spcAft>
              <a:buFont typeface="Arial" panose="020B0604020202020204" pitchFamily="34" charset="0"/>
              <a:buChar char="•"/>
            </a:pPr>
            <a:endParaRPr lang="en-US" sz="2400" dirty="0">
              <a:effectLst/>
              <a:ea typeface="Times New Roman" panose="02020603050405020304" pitchFamily="18" charset="0"/>
            </a:endParaRPr>
          </a:p>
          <a:p>
            <a:pPr marL="158115" marR="228600" algn="ctr" eaLnBrk="0" hangingPunct="0">
              <a:lnSpc>
                <a:spcPct val="150000"/>
              </a:lnSpc>
              <a:spcBef>
                <a:spcPts val="0"/>
              </a:spcBef>
              <a:spcAft>
                <a:spcPts val="0"/>
              </a:spcAft>
            </a:pPr>
            <a:r>
              <a:rPr lang="en-US" sz="2400" b="1" i="1" dirty="0">
                <a:solidFill>
                  <a:srgbClr val="FF0000"/>
                </a:solidFill>
                <a:effectLst/>
                <a:ea typeface="Times New Roman" panose="02020603050405020304" pitchFamily="18" charset="0"/>
              </a:rPr>
              <a:t>The ePAR effective date is the next business day after the last day worked.</a:t>
            </a:r>
          </a:p>
        </p:txBody>
      </p:sp>
      <p:sp>
        <p:nvSpPr>
          <p:cNvPr id="5" name="TextBox 4">
            <a:extLst>
              <a:ext uri="{FF2B5EF4-FFF2-40B4-BE49-F238E27FC236}">
                <a16:creationId xmlns:a16="http://schemas.microsoft.com/office/drawing/2014/main" id="{D4FD9319-6E0C-4C26-9C10-32D8DB60150A}"/>
              </a:ext>
            </a:extLst>
          </p:cNvPr>
          <p:cNvSpPr txBox="1"/>
          <p:nvPr/>
        </p:nvSpPr>
        <p:spPr>
          <a:xfrm>
            <a:off x="11786532" y="234892"/>
            <a:ext cx="343949" cy="276999"/>
          </a:xfrm>
          <a:prstGeom prst="rect">
            <a:avLst/>
          </a:prstGeom>
          <a:noFill/>
        </p:spPr>
        <p:txBody>
          <a:bodyPr wrap="square" rtlCol="0">
            <a:spAutoFit/>
          </a:bodyPr>
          <a:lstStyle/>
          <a:p>
            <a:r>
              <a:rPr lang="en-US" sz="1200" dirty="0"/>
              <a:t>26</a:t>
            </a:r>
          </a:p>
        </p:txBody>
      </p:sp>
    </p:spTree>
    <p:extLst>
      <p:ext uri="{BB962C8B-B14F-4D97-AF65-F5344CB8AC3E}">
        <p14:creationId xmlns:p14="http://schemas.microsoft.com/office/powerpoint/2010/main" val="441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517430" y="574295"/>
            <a:ext cx="4054771" cy="482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mn-lt"/>
                <a:ea typeface="Adobe Ming Std L" panose="02020300000000000000" pitchFamily="18" charset="-128"/>
              </a:rPr>
              <a:t>Graduation</a:t>
            </a:r>
          </a:p>
        </p:txBody>
      </p:sp>
      <p:sp>
        <p:nvSpPr>
          <p:cNvPr id="9" name="TextBox 8">
            <a:extLst>
              <a:ext uri="{FF2B5EF4-FFF2-40B4-BE49-F238E27FC236}">
                <a16:creationId xmlns:a16="http://schemas.microsoft.com/office/drawing/2014/main" id="{69AD80B7-846E-45EA-BA94-A202B68A4AE9}"/>
              </a:ext>
            </a:extLst>
          </p:cNvPr>
          <p:cNvSpPr txBox="1"/>
          <p:nvPr/>
        </p:nvSpPr>
        <p:spPr>
          <a:xfrm>
            <a:off x="87287" y="1317897"/>
            <a:ext cx="10617939" cy="3693319"/>
          </a:xfrm>
          <a:prstGeom prst="rect">
            <a:avLst/>
          </a:prstGeom>
          <a:noFill/>
        </p:spPr>
        <p:txBody>
          <a:bodyPr wrap="square">
            <a:spAutoFit/>
          </a:bodyPr>
          <a:lstStyle/>
          <a:p>
            <a:pPr marL="901065" marR="228600" lvl="1" indent="-285750" algn="just" eaLnBrk="0" hangingPunct="0">
              <a:buFont typeface="Arial" panose="020B0604020202020204" pitchFamily="34" charset="0"/>
              <a:buChar char="•"/>
            </a:pPr>
            <a:r>
              <a:rPr lang="en-US" sz="2400" dirty="0">
                <a:effectLst/>
                <a:ea typeface="Times New Roman" panose="02020603050405020304" pitchFamily="18" charset="0"/>
              </a:rPr>
              <a:t>Term ePARs will need the reason “end of job assignment” to be used.</a:t>
            </a:r>
          </a:p>
          <a:p>
            <a:pPr marL="901065" marR="228600" lvl="1" indent="-285750" algn="just" eaLnBrk="0" hangingPunct="0">
              <a:buFont typeface="Arial" panose="020B0604020202020204" pitchFamily="34" charset="0"/>
              <a:buChar char="•"/>
            </a:pPr>
            <a:endParaRPr lang="en-US" sz="2400" dirty="0">
              <a:effectLst/>
              <a:ea typeface="Times New Roman" panose="02020603050405020304" pitchFamily="18" charset="0"/>
            </a:endParaRPr>
          </a:p>
          <a:p>
            <a:pPr marL="901065" marR="228600" lvl="1" indent="-285750" algn="just" eaLnBrk="0" hangingPunct="0">
              <a:buFont typeface="Arial" panose="020B0604020202020204" pitchFamily="34" charset="0"/>
              <a:buChar char="•"/>
            </a:pPr>
            <a:r>
              <a:rPr lang="en-US" sz="2400" dirty="0">
                <a:effectLst/>
                <a:ea typeface="Times New Roman" panose="02020603050405020304" pitchFamily="18" charset="0"/>
              </a:rPr>
              <a:t>All</a:t>
            </a:r>
            <a:r>
              <a:rPr lang="en-US" sz="2400" spc="-45" dirty="0">
                <a:effectLst/>
                <a:ea typeface="Times New Roman" panose="02020603050405020304" pitchFamily="18" charset="0"/>
              </a:rPr>
              <a:t> </a:t>
            </a:r>
            <a:r>
              <a:rPr lang="en-US" sz="2400" dirty="0">
                <a:effectLst/>
                <a:ea typeface="Times New Roman" panose="02020603050405020304" pitchFamily="18" charset="0"/>
              </a:rPr>
              <a:t>student worker positions end immediately upon the student’s degree being conferred by the Registrar’s Office, </a:t>
            </a:r>
            <a:r>
              <a:rPr lang="en-US" sz="2400" u="sng" dirty="0">
                <a:effectLst/>
                <a:uFill>
                  <a:solidFill>
                    <a:srgbClr val="000000"/>
                  </a:solidFill>
                </a:uFill>
                <a:ea typeface="Times New Roman" panose="02020603050405020304" pitchFamily="18" charset="0"/>
              </a:rPr>
              <a:t>unless the</a:t>
            </a:r>
            <a:r>
              <a:rPr lang="en-US" sz="2400" u="sng" dirty="0">
                <a:effectLst/>
                <a:ea typeface="Times New Roman" panose="02020603050405020304" pitchFamily="18" charset="0"/>
              </a:rPr>
              <a:t> student</a:t>
            </a:r>
            <a:r>
              <a:rPr lang="en-US" sz="2400" u="sng" spc="-50" dirty="0">
                <a:effectLst/>
                <a:ea typeface="Times New Roman" panose="02020603050405020304" pitchFamily="18" charset="0"/>
              </a:rPr>
              <a:t> </a:t>
            </a:r>
            <a:r>
              <a:rPr lang="en-US" sz="2400" u="sng" dirty="0">
                <a:effectLst/>
                <a:ea typeface="Times New Roman" panose="02020603050405020304" pitchFamily="18" charset="0"/>
              </a:rPr>
              <a:t>re-enrolls</a:t>
            </a:r>
            <a:r>
              <a:rPr lang="en-US" sz="2400" u="sng" spc="-40" dirty="0">
                <a:effectLst/>
                <a:ea typeface="Times New Roman" panose="02020603050405020304" pitchFamily="18" charset="0"/>
              </a:rPr>
              <a:t> </a:t>
            </a:r>
            <a:r>
              <a:rPr lang="en-US" sz="2400" u="sng" dirty="0">
                <a:effectLst/>
                <a:ea typeface="Times New Roman" panose="02020603050405020304" pitchFamily="18" charset="0"/>
              </a:rPr>
              <a:t>at</a:t>
            </a:r>
            <a:r>
              <a:rPr lang="en-US" sz="2400" u="sng" spc="-55" dirty="0">
                <a:effectLst/>
                <a:ea typeface="Times New Roman" panose="02020603050405020304" pitchFamily="18" charset="0"/>
              </a:rPr>
              <a:t> </a:t>
            </a:r>
            <a:r>
              <a:rPr lang="en-US" sz="2400" u="sng" dirty="0">
                <a:effectLst/>
                <a:ea typeface="Times New Roman" panose="02020603050405020304" pitchFamily="18" charset="0"/>
              </a:rPr>
              <a:t>HSC</a:t>
            </a:r>
            <a:r>
              <a:rPr lang="en-US" sz="2400" dirty="0">
                <a:effectLst/>
                <a:ea typeface="Times New Roman" panose="02020603050405020304" pitchFamily="18" charset="0"/>
              </a:rPr>
              <a:t>.</a:t>
            </a:r>
            <a:r>
              <a:rPr lang="en-US" sz="2400" spc="-45" dirty="0">
                <a:effectLst/>
                <a:ea typeface="Times New Roman" panose="02020603050405020304" pitchFamily="18" charset="0"/>
              </a:rPr>
              <a:t> </a:t>
            </a:r>
          </a:p>
          <a:p>
            <a:pPr marL="901065" marR="228600" lvl="1" indent="-285750" algn="just" eaLnBrk="0" hangingPunct="0">
              <a:buFont typeface="Arial" panose="020B0604020202020204" pitchFamily="34" charset="0"/>
              <a:buChar char="•"/>
            </a:pPr>
            <a:endParaRPr lang="en-US" sz="2400" spc="-45" dirty="0">
              <a:effectLst/>
              <a:ea typeface="Times New Roman" panose="02020603050405020304" pitchFamily="18" charset="0"/>
            </a:endParaRPr>
          </a:p>
          <a:p>
            <a:pPr marL="901065" marR="228600" lvl="1" indent="-285750" algn="just" eaLnBrk="0" hangingPunct="0">
              <a:buFont typeface="Arial" panose="020B0604020202020204" pitchFamily="34" charset="0"/>
              <a:buChar char="•"/>
            </a:pPr>
            <a:r>
              <a:rPr lang="en-US" sz="2400" spc="-45" dirty="0">
                <a:solidFill>
                  <a:srgbClr val="253746"/>
                </a:solidFill>
                <a:effectLst/>
                <a:ea typeface="Times New Roman" panose="02020603050405020304" pitchFamily="18" charset="0"/>
              </a:rPr>
              <a:t>FWS students cannot work past their last class day if graduating that term (Departments are notified of this date by the Financial Aid Office on the monthly payroll earnings report).</a:t>
            </a:r>
            <a:endParaRPr lang="en-US" sz="2400" dirty="0">
              <a:solidFill>
                <a:srgbClr val="253746"/>
              </a:solidFill>
              <a:effectLst/>
              <a:ea typeface="Times New Roman" panose="02020603050405020304" pitchFamily="18" charset="0"/>
            </a:endParaRPr>
          </a:p>
          <a:p>
            <a:pPr marL="443865" marR="228600" indent="-285750" algn="just" eaLnBrk="0" hangingPunct="0">
              <a:spcBef>
                <a:spcPts val="0"/>
              </a:spcBef>
              <a:spcAft>
                <a:spcPts val="0"/>
              </a:spcAft>
              <a:buFont typeface="Arial" panose="020B0604020202020204" pitchFamily="34" charset="0"/>
              <a:buChar char="•"/>
            </a:pPr>
            <a:endParaRPr lang="en-US" sz="1800" b="1" u="sng" dirty="0">
              <a:ea typeface="Adobe Ming Std L" panose="02020300000000000000" pitchFamily="18" charset="-128"/>
            </a:endParaRPr>
          </a:p>
        </p:txBody>
      </p:sp>
      <p:pic>
        <p:nvPicPr>
          <p:cNvPr id="5" name="Picture 4" descr="Students wearing mortarboards">
            <a:extLst>
              <a:ext uri="{FF2B5EF4-FFF2-40B4-BE49-F238E27FC236}">
                <a16:creationId xmlns:a16="http://schemas.microsoft.com/office/drawing/2014/main" id="{89E1FE3E-208C-45F6-98A4-E49F4AC81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0161" y="4478124"/>
            <a:ext cx="3043646" cy="1711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80949E46-CF41-4235-96A6-6FB19E490CAF}"/>
              </a:ext>
            </a:extLst>
          </p:cNvPr>
          <p:cNvSpPr txBox="1"/>
          <p:nvPr/>
        </p:nvSpPr>
        <p:spPr>
          <a:xfrm>
            <a:off x="11786532" y="234892"/>
            <a:ext cx="343949" cy="276999"/>
          </a:xfrm>
          <a:prstGeom prst="rect">
            <a:avLst/>
          </a:prstGeom>
          <a:noFill/>
        </p:spPr>
        <p:txBody>
          <a:bodyPr wrap="square" rtlCol="0">
            <a:spAutoFit/>
          </a:bodyPr>
          <a:lstStyle/>
          <a:p>
            <a:r>
              <a:rPr lang="en-US" sz="1200" dirty="0"/>
              <a:t>27</a:t>
            </a:r>
          </a:p>
        </p:txBody>
      </p:sp>
    </p:spTree>
    <p:extLst>
      <p:ext uri="{BB962C8B-B14F-4D97-AF65-F5344CB8AC3E}">
        <p14:creationId xmlns:p14="http://schemas.microsoft.com/office/powerpoint/2010/main" val="1774754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130891" y="966321"/>
            <a:ext cx="11259123" cy="813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effectLst>
                  <a:outerShdw blurRad="38100" dist="38100" dir="2700000" algn="tl">
                    <a:srgbClr val="000000">
                      <a:alpha val="43137"/>
                    </a:srgbClr>
                  </a:outerShdw>
                </a:effectLst>
              </a:rPr>
              <a:t>Questions?</a:t>
            </a:r>
          </a:p>
        </p:txBody>
      </p:sp>
      <p:sp>
        <p:nvSpPr>
          <p:cNvPr id="4" name="TextBox 3">
            <a:extLst>
              <a:ext uri="{FF2B5EF4-FFF2-40B4-BE49-F238E27FC236}">
                <a16:creationId xmlns:a16="http://schemas.microsoft.com/office/drawing/2014/main" id="{7AD0CDE5-3CDA-480C-AA58-95484C1EA36D}"/>
              </a:ext>
            </a:extLst>
          </p:cNvPr>
          <p:cNvSpPr txBox="1"/>
          <p:nvPr/>
        </p:nvSpPr>
        <p:spPr>
          <a:xfrm>
            <a:off x="256076" y="3857891"/>
            <a:ext cx="5965109" cy="2185214"/>
          </a:xfrm>
          <a:prstGeom prst="rect">
            <a:avLst/>
          </a:prstGeom>
          <a:noFill/>
        </p:spPr>
        <p:txBody>
          <a:bodyPr wrap="square">
            <a:spAutoFit/>
          </a:bodyPr>
          <a:lstStyle/>
          <a:p>
            <a:pPr marR="0" eaLnBrk="0" hangingPunct="0">
              <a:spcBef>
                <a:spcPts val="0"/>
              </a:spcBef>
              <a:spcAft>
                <a:spcPts val="0"/>
              </a:spcAft>
            </a:pPr>
            <a:r>
              <a:rPr lang="en-US" sz="2200" b="1" dirty="0">
                <a:solidFill>
                  <a:schemeClr val="bg1"/>
                </a:solidFill>
                <a:effectLst/>
                <a:latin typeface="Calibri" panose="020F0502020204030204" pitchFamily="34" charset="0"/>
                <a:ea typeface="Times New Roman" panose="02020603050405020304" pitchFamily="18" charset="0"/>
              </a:rPr>
              <a:t>Financial Aid </a:t>
            </a:r>
            <a:br>
              <a:rPr lang="en-US" sz="2200" b="1" dirty="0">
                <a:solidFill>
                  <a:schemeClr val="bg1"/>
                </a:solidFill>
                <a:effectLst/>
                <a:latin typeface="Calibri" panose="020F0502020204030204" pitchFamily="34" charset="0"/>
                <a:ea typeface="Times New Roman" panose="02020603050405020304" pitchFamily="18" charset="0"/>
              </a:rPr>
            </a:br>
            <a:r>
              <a:rPr lang="en-US" sz="2200" i="1" dirty="0">
                <a:solidFill>
                  <a:schemeClr val="bg1"/>
                </a:solidFill>
                <a:effectLst/>
                <a:latin typeface="Calibri" panose="020F0502020204030204" pitchFamily="34" charset="0"/>
                <a:ea typeface="Times New Roman" panose="02020603050405020304" pitchFamily="18" charset="0"/>
              </a:rPr>
              <a:t>(Federal Work Study eligibility and paperwork)</a:t>
            </a:r>
          </a:p>
          <a:p>
            <a:pPr marL="742950" lvl="1" indent="-285750" eaLnBrk="0" hangingPunct="0">
              <a:buFont typeface="Arial" panose="020B0604020202020204" pitchFamily="34" charset="0"/>
              <a:buChar char="•"/>
            </a:pPr>
            <a:r>
              <a:rPr lang="en-US" sz="2200" dirty="0">
                <a:solidFill>
                  <a:schemeClr val="bg1"/>
                </a:solidFill>
                <a:effectLst/>
                <a:latin typeface="Calibri" panose="020F0502020204030204" pitchFamily="34" charset="0"/>
                <a:ea typeface="Times New Roman" panose="02020603050405020304" pitchFamily="18" charset="0"/>
              </a:rPr>
              <a:t>finaid@unthsc.edu  </a:t>
            </a:r>
          </a:p>
          <a:p>
            <a:pPr marL="742950" lvl="1" indent="-285750" eaLnBrk="0" hangingPunct="0">
              <a:buFont typeface="Arial" panose="020B0604020202020204" pitchFamily="34" charset="0"/>
              <a:buChar char="•"/>
            </a:pPr>
            <a:r>
              <a:rPr lang="en-US" sz="2200" dirty="0">
                <a:solidFill>
                  <a:schemeClr val="bg1"/>
                </a:solidFill>
                <a:effectLst/>
                <a:latin typeface="Calibri" panose="020F0502020204030204" pitchFamily="34" charset="0"/>
                <a:ea typeface="Times New Roman" panose="02020603050405020304" pitchFamily="18" charset="0"/>
              </a:rPr>
              <a:t>817-735-2626 </a:t>
            </a:r>
          </a:p>
          <a:p>
            <a:pPr marL="742950" lvl="1" indent="-285750" eaLnBrk="0" hangingPunct="0">
              <a:buFont typeface="Arial" panose="020B0604020202020204" pitchFamily="34" charset="0"/>
              <a:buChar char="•"/>
            </a:pPr>
            <a:r>
              <a:rPr lang="en-US" sz="2200" dirty="0">
                <a:solidFill>
                  <a:schemeClr val="bg1"/>
                </a:solidFill>
                <a:effectLst/>
                <a:latin typeface="Calibri" panose="020F0502020204030204" pitchFamily="34" charset="0"/>
                <a:ea typeface="Times New Roman" panose="02020603050405020304" pitchFamily="18" charset="0"/>
              </a:rPr>
              <a:t>Student Service Center (SSC), Suite 150</a:t>
            </a:r>
          </a:p>
          <a:p>
            <a:pPr marR="0" eaLnBrk="0" hangingPunct="0">
              <a:spcBef>
                <a:spcPts val="0"/>
              </a:spcBef>
              <a:spcAft>
                <a:spcPts val="0"/>
              </a:spcAft>
            </a:pPr>
            <a:endParaRPr lang="en-US" sz="2400" b="1" dirty="0">
              <a:solidFill>
                <a:schemeClr val="bg1"/>
              </a:solidFill>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46E72D66-435A-45C7-8029-EFE426C822B7}"/>
              </a:ext>
            </a:extLst>
          </p:cNvPr>
          <p:cNvSpPr txBox="1"/>
          <p:nvPr/>
        </p:nvSpPr>
        <p:spPr>
          <a:xfrm>
            <a:off x="6346370" y="1759441"/>
            <a:ext cx="5843451" cy="3139321"/>
          </a:xfrm>
          <a:prstGeom prst="rect">
            <a:avLst/>
          </a:prstGeom>
          <a:noFill/>
        </p:spPr>
        <p:txBody>
          <a:bodyPr wrap="square">
            <a:spAutoFit/>
          </a:bodyPr>
          <a:lstStyle/>
          <a:p>
            <a:pPr marR="0" eaLnBrk="0" hangingPunct="0">
              <a:spcBef>
                <a:spcPts val="0"/>
              </a:spcBef>
              <a:spcAft>
                <a:spcPts val="0"/>
              </a:spcAft>
            </a:pPr>
            <a:r>
              <a:rPr lang="en-US" sz="2200" b="1" dirty="0">
                <a:solidFill>
                  <a:schemeClr val="bg1"/>
                </a:solidFill>
                <a:effectLst/>
                <a:latin typeface="Calibri" panose="020F0502020204030204" pitchFamily="34" charset="0"/>
                <a:ea typeface="Times New Roman" panose="02020603050405020304" pitchFamily="18" charset="0"/>
              </a:rPr>
              <a:t>International Services Office </a:t>
            </a:r>
            <a:br>
              <a:rPr lang="en-US" sz="2200" b="1" dirty="0">
                <a:solidFill>
                  <a:schemeClr val="bg1"/>
                </a:solidFill>
                <a:effectLst/>
                <a:latin typeface="Calibri" panose="020F0502020204030204" pitchFamily="34" charset="0"/>
                <a:ea typeface="Times New Roman" panose="02020603050405020304" pitchFamily="18" charset="0"/>
              </a:rPr>
            </a:br>
            <a:r>
              <a:rPr lang="en-US" sz="2200" i="1" dirty="0">
                <a:solidFill>
                  <a:schemeClr val="bg1"/>
                </a:solidFill>
                <a:effectLst/>
                <a:latin typeface="Calibri" panose="020F0502020204030204" pitchFamily="34" charset="0"/>
                <a:ea typeface="Times New Roman" panose="02020603050405020304" pitchFamily="18" charset="0"/>
              </a:rPr>
              <a:t>(SSN and hourly employment assistance)</a:t>
            </a:r>
          </a:p>
          <a:p>
            <a:pPr marL="742950" lvl="1" indent="-285750" eaLnBrk="0" hangingPunct="0">
              <a:buFont typeface="Arial" panose="020B0604020202020204" pitchFamily="34" charset="0"/>
              <a:buChar char="•"/>
            </a:pPr>
            <a:r>
              <a:rPr lang="en-US" sz="2200" dirty="0">
                <a:solidFill>
                  <a:schemeClr val="bg1"/>
                </a:solidFill>
                <a:effectLst/>
                <a:latin typeface="Calibri" panose="020F0502020204030204" pitchFamily="34" charset="0"/>
                <a:ea typeface="Times New Roman" panose="02020603050405020304" pitchFamily="18" charset="0"/>
              </a:rPr>
              <a:t>international@unthsc.edu</a:t>
            </a:r>
          </a:p>
          <a:p>
            <a:pPr marL="742950" lvl="1" indent="-285750" eaLnBrk="0" hangingPunct="0">
              <a:buFont typeface="Arial" panose="020B0604020202020204" pitchFamily="34" charset="0"/>
              <a:buChar char="•"/>
            </a:pPr>
            <a:r>
              <a:rPr lang="en-US" sz="2200" dirty="0">
                <a:solidFill>
                  <a:schemeClr val="bg1"/>
                </a:solidFill>
                <a:effectLst/>
                <a:latin typeface="Calibri" panose="020F0502020204030204" pitchFamily="34" charset="0"/>
                <a:ea typeface="Times New Roman" panose="02020603050405020304" pitchFamily="18" charset="0"/>
              </a:rPr>
              <a:t>Student Service Center (SSC), Suite 210</a:t>
            </a:r>
          </a:p>
          <a:p>
            <a:pPr marL="742950" lvl="1" indent="-285750" eaLnBrk="0" hangingPunct="0">
              <a:buFont typeface="Arial" panose="020B0604020202020204" pitchFamily="34" charset="0"/>
              <a:buChar char="•"/>
            </a:pPr>
            <a:endParaRPr lang="en-US" sz="2200" dirty="0">
              <a:solidFill>
                <a:schemeClr val="bg1"/>
              </a:solidFill>
              <a:latin typeface="Calibri" panose="020F0502020204030204" pitchFamily="34" charset="0"/>
              <a:ea typeface="Times New Roman" panose="02020603050405020304" pitchFamily="18" charset="0"/>
            </a:endParaRPr>
          </a:p>
          <a:p>
            <a:pPr marR="0" eaLnBrk="0" hangingPunct="0">
              <a:spcBef>
                <a:spcPts val="0"/>
              </a:spcBef>
              <a:spcAft>
                <a:spcPts val="0"/>
              </a:spcAft>
            </a:pPr>
            <a:endParaRPr lang="en-US" sz="2200" b="1" dirty="0">
              <a:solidFill>
                <a:schemeClr val="bg1"/>
              </a:solidFill>
              <a:latin typeface="Calibri" panose="020F0502020204030204" pitchFamily="34" charset="0"/>
              <a:ea typeface="Times New Roman" panose="02020603050405020304" pitchFamily="18" charset="0"/>
            </a:endParaRPr>
          </a:p>
          <a:p>
            <a:pPr marR="0" eaLnBrk="0" hangingPunct="0">
              <a:spcBef>
                <a:spcPts val="0"/>
              </a:spcBef>
              <a:spcAft>
                <a:spcPts val="0"/>
              </a:spcAft>
            </a:pPr>
            <a:r>
              <a:rPr lang="en-US" sz="2200" b="1" dirty="0">
                <a:solidFill>
                  <a:schemeClr val="bg1"/>
                </a:solidFill>
                <a:latin typeface="Calibri" panose="020F0502020204030204" pitchFamily="34" charset="0"/>
                <a:ea typeface="Times New Roman" panose="02020603050405020304" pitchFamily="18" charset="0"/>
              </a:rPr>
              <a:t>Talent Acquisition </a:t>
            </a:r>
            <a:br>
              <a:rPr lang="en-US" sz="2200" b="1" dirty="0">
                <a:solidFill>
                  <a:schemeClr val="bg1"/>
                </a:solidFill>
                <a:latin typeface="Calibri" panose="020F0502020204030204" pitchFamily="34" charset="0"/>
                <a:ea typeface="Times New Roman" panose="02020603050405020304" pitchFamily="18" charset="0"/>
              </a:rPr>
            </a:br>
            <a:r>
              <a:rPr lang="en-US" sz="2200" i="1" dirty="0">
                <a:solidFill>
                  <a:schemeClr val="bg1"/>
                </a:solidFill>
                <a:latin typeface="Calibri" panose="020F0502020204030204" pitchFamily="34" charset="0"/>
                <a:ea typeface="Times New Roman" panose="02020603050405020304" pitchFamily="18" charset="0"/>
              </a:rPr>
              <a:t>(PeopleAdmin assistance)</a:t>
            </a:r>
          </a:p>
          <a:p>
            <a:pPr marL="742950" lvl="1" indent="-285750" eaLnBrk="0" hangingPunct="0">
              <a:buFont typeface="Arial" panose="020B0604020202020204" pitchFamily="34" charset="0"/>
              <a:buChar char="•"/>
            </a:pPr>
            <a:r>
              <a:rPr lang="en-US" sz="2200" dirty="0">
                <a:solidFill>
                  <a:schemeClr val="bg1"/>
                </a:solidFill>
                <a:latin typeface="Calibri" panose="020F0502020204030204" pitchFamily="34" charset="0"/>
                <a:ea typeface="Times New Roman" panose="02020603050405020304" pitchFamily="18" charset="0"/>
              </a:rPr>
              <a:t>HREmployment@untsystem.edu</a:t>
            </a:r>
            <a:endParaRPr lang="en-US" sz="2200" dirty="0">
              <a:solidFill>
                <a:schemeClr val="bg1"/>
              </a:solidFill>
              <a:effectLst/>
              <a:latin typeface="Calibri" panose="020F050202020403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5B1B54A7-31A8-4887-97A0-BF958496075B}"/>
              </a:ext>
            </a:extLst>
          </p:cNvPr>
          <p:cNvSpPr txBox="1"/>
          <p:nvPr/>
        </p:nvSpPr>
        <p:spPr>
          <a:xfrm>
            <a:off x="256076" y="1759441"/>
            <a:ext cx="6469380" cy="1785104"/>
          </a:xfrm>
          <a:prstGeom prst="rect">
            <a:avLst/>
          </a:prstGeom>
          <a:noFill/>
        </p:spPr>
        <p:txBody>
          <a:bodyPr wrap="square">
            <a:spAutoFit/>
          </a:bodyPr>
          <a:lstStyle/>
          <a:p>
            <a:pPr marR="0" eaLnBrk="0" hangingPunct="0">
              <a:spcBef>
                <a:spcPts val="0"/>
              </a:spcBef>
              <a:spcAft>
                <a:spcPts val="0"/>
              </a:spcAft>
            </a:pPr>
            <a:r>
              <a:rPr lang="en-US" sz="2200" b="1" dirty="0">
                <a:solidFill>
                  <a:schemeClr val="bg1"/>
                </a:solidFill>
                <a:latin typeface="Calibri" panose="020F0502020204030204" pitchFamily="34" charset="0"/>
                <a:ea typeface="Times New Roman" panose="02020603050405020304" pitchFamily="18" charset="0"/>
              </a:rPr>
              <a:t>HSC</a:t>
            </a:r>
            <a:r>
              <a:rPr lang="en-US" sz="2200" b="1" dirty="0">
                <a:solidFill>
                  <a:schemeClr val="bg1"/>
                </a:solidFill>
                <a:effectLst/>
                <a:latin typeface="Calibri" panose="020F0502020204030204" pitchFamily="34" charset="0"/>
                <a:ea typeface="Times New Roman" panose="02020603050405020304" pitchFamily="18" charset="0"/>
              </a:rPr>
              <a:t> HR </a:t>
            </a:r>
            <a:br>
              <a:rPr lang="en-US" sz="2200" b="1" dirty="0">
                <a:solidFill>
                  <a:schemeClr val="bg1"/>
                </a:solidFill>
                <a:effectLst/>
                <a:latin typeface="Calibri" panose="020F0502020204030204" pitchFamily="34" charset="0"/>
                <a:ea typeface="Times New Roman" panose="02020603050405020304" pitchFamily="18" charset="0"/>
              </a:rPr>
            </a:br>
            <a:r>
              <a:rPr lang="en-US" sz="2200" dirty="0">
                <a:solidFill>
                  <a:schemeClr val="bg1"/>
                </a:solidFill>
                <a:effectLst/>
                <a:latin typeface="Calibri" panose="020F0502020204030204" pitchFamily="34" charset="0"/>
                <a:ea typeface="Times New Roman" panose="02020603050405020304" pitchFamily="18" charset="0"/>
              </a:rPr>
              <a:t>(</a:t>
            </a:r>
            <a:r>
              <a:rPr lang="en-US" sz="2200" i="1" dirty="0">
                <a:solidFill>
                  <a:schemeClr val="bg1"/>
                </a:solidFill>
                <a:effectLst/>
                <a:latin typeface="Calibri" panose="020F0502020204030204" pitchFamily="34" charset="0"/>
                <a:ea typeface="Times New Roman" panose="02020603050405020304" pitchFamily="18" charset="0"/>
              </a:rPr>
              <a:t>Onboarding, I-9, </a:t>
            </a:r>
            <a:r>
              <a:rPr lang="en-US" sz="2200" i="1" dirty="0" err="1">
                <a:solidFill>
                  <a:schemeClr val="bg1"/>
                </a:solidFill>
                <a:effectLst/>
                <a:latin typeface="Calibri" panose="020F0502020204030204" pitchFamily="34" charset="0"/>
                <a:ea typeface="Times New Roman" panose="02020603050405020304" pitchFamily="18" charset="0"/>
              </a:rPr>
              <a:t>ePAR</a:t>
            </a:r>
            <a:r>
              <a:rPr lang="en-US" sz="2200" i="1" dirty="0">
                <a:solidFill>
                  <a:schemeClr val="bg1"/>
                </a:solidFill>
                <a:effectLst/>
                <a:latin typeface="Calibri" panose="020F0502020204030204" pitchFamily="34" charset="0"/>
                <a:ea typeface="Times New Roman" panose="02020603050405020304" pitchFamily="18" charset="0"/>
              </a:rPr>
              <a:t> and General assistance)</a:t>
            </a:r>
          </a:p>
          <a:p>
            <a:pPr marL="742950" lvl="1" indent="-285750" eaLnBrk="0" hangingPunct="0">
              <a:buFont typeface="Arial" panose="020B0604020202020204" pitchFamily="34" charset="0"/>
              <a:buChar char="•"/>
            </a:pPr>
            <a:r>
              <a:rPr lang="en-US" sz="2200" dirty="0">
                <a:solidFill>
                  <a:schemeClr val="bg1"/>
                </a:solidFill>
                <a:latin typeface="Calibri" panose="020F0502020204030204" pitchFamily="34" charset="0"/>
                <a:ea typeface="Times New Roman" panose="02020603050405020304" pitchFamily="18" charset="0"/>
              </a:rPr>
              <a:t>HSC.HR@untsystem.edu</a:t>
            </a:r>
            <a:endParaRPr lang="en-US" sz="2200" u="sng" dirty="0">
              <a:solidFill>
                <a:schemeClr val="bg1"/>
              </a:solidFill>
              <a:effectLst/>
              <a:latin typeface="Calibri" panose="020F0502020204030204" pitchFamily="34" charset="0"/>
              <a:ea typeface="Times New Roman" panose="02020603050405020304" pitchFamily="18" charset="0"/>
            </a:endParaRPr>
          </a:p>
          <a:p>
            <a:pPr marL="742950" lvl="1" indent="-285750" eaLnBrk="0" hangingPunct="0">
              <a:buFont typeface="Arial" panose="020B0604020202020204" pitchFamily="34" charset="0"/>
              <a:buChar char="•"/>
            </a:pPr>
            <a:r>
              <a:rPr lang="en-US" sz="2200" dirty="0">
                <a:solidFill>
                  <a:schemeClr val="bg1"/>
                </a:solidFill>
                <a:effectLst/>
                <a:latin typeface="Calibri" panose="020F0502020204030204" pitchFamily="34" charset="0"/>
                <a:ea typeface="Times New Roman" panose="02020603050405020304" pitchFamily="18" charset="0"/>
              </a:rPr>
              <a:t>817-735-2690</a:t>
            </a:r>
          </a:p>
          <a:p>
            <a:pPr marL="742950" lvl="1" indent="-285750" eaLnBrk="0" hangingPunct="0">
              <a:buFont typeface="Arial" panose="020B0604020202020204" pitchFamily="34" charset="0"/>
              <a:buChar char="•"/>
            </a:pPr>
            <a:r>
              <a:rPr lang="en-US" sz="2200" dirty="0">
                <a:solidFill>
                  <a:schemeClr val="bg1"/>
                </a:solidFill>
                <a:effectLst/>
                <a:latin typeface="Calibri" panose="020F0502020204030204" pitchFamily="34" charset="0"/>
                <a:ea typeface="Times New Roman" panose="02020603050405020304" pitchFamily="18" charset="0"/>
              </a:rPr>
              <a:t>550 Bailey Avenue, Suite 330 </a:t>
            </a:r>
          </a:p>
        </p:txBody>
      </p:sp>
    </p:spTree>
    <p:extLst>
      <p:ext uri="{BB962C8B-B14F-4D97-AF65-F5344CB8AC3E}">
        <p14:creationId xmlns:p14="http://schemas.microsoft.com/office/powerpoint/2010/main" val="2666043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15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0BD917-CD45-402E-B506-15232F0280C2}"/>
              </a:ext>
            </a:extLst>
          </p:cNvPr>
          <p:cNvSpPr txBox="1"/>
          <p:nvPr/>
        </p:nvSpPr>
        <p:spPr>
          <a:xfrm>
            <a:off x="-1071153" y="401004"/>
            <a:ext cx="5309310" cy="707886"/>
          </a:xfrm>
          <a:prstGeom prst="rect">
            <a:avLst/>
          </a:prstGeom>
          <a:noFill/>
        </p:spPr>
        <p:txBody>
          <a:bodyPr wrap="square">
            <a:spAutoFit/>
          </a:bodyPr>
          <a:lstStyle/>
          <a:p>
            <a:pPr algn="ctr"/>
            <a:r>
              <a:rPr lang="en-US" sz="4000" dirty="0">
                <a:effectLst>
                  <a:outerShdw blurRad="38100" dist="38100" dir="2700000" algn="tl">
                    <a:srgbClr val="000000">
                      <a:alpha val="43137"/>
                    </a:srgbClr>
                  </a:outerShdw>
                </a:effectLst>
              </a:rPr>
              <a:t>Job Codes</a:t>
            </a:r>
          </a:p>
        </p:txBody>
      </p:sp>
      <p:sp>
        <p:nvSpPr>
          <p:cNvPr id="4" name="Content Placeholder 3">
            <a:extLst>
              <a:ext uri="{FF2B5EF4-FFF2-40B4-BE49-F238E27FC236}">
                <a16:creationId xmlns:a16="http://schemas.microsoft.com/office/drawing/2014/main" id="{E22AF266-2849-4F15-BE57-54F70F54A046}"/>
              </a:ext>
            </a:extLst>
          </p:cNvPr>
          <p:cNvSpPr txBox="1">
            <a:spLocks/>
          </p:cNvSpPr>
          <p:nvPr/>
        </p:nvSpPr>
        <p:spPr>
          <a:xfrm>
            <a:off x="0" y="1306286"/>
            <a:ext cx="11353800" cy="488550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2600" b="1" dirty="0"/>
              <a:t>1790HR - Student Assistant UNT HSC-</a:t>
            </a:r>
            <a:r>
              <a:rPr lang="en-US" sz="2600" b="1" dirty="0" err="1"/>
              <a:t>Hrly</a:t>
            </a:r>
            <a:endParaRPr lang="en-US" sz="2600" b="1" dirty="0"/>
          </a:p>
          <a:p>
            <a:pPr lvl="2"/>
            <a:r>
              <a:rPr lang="en-US" sz="2600" dirty="0"/>
              <a:t>General HSC student job code. FTE 0.48 or below.</a:t>
            </a:r>
          </a:p>
          <a:p>
            <a:pPr lvl="2"/>
            <a:endParaRPr lang="en-US" sz="2600" dirty="0"/>
          </a:p>
          <a:p>
            <a:pPr lvl="1"/>
            <a:r>
              <a:rPr lang="en-US" sz="2600" b="1" dirty="0"/>
              <a:t>1740HR - Federal Work Study </a:t>
            </a:r>
            <a:r>
              <a:rPr lang="en-US" sz="2600" b="1" dirty="0" err="1"/>
              <a:t>Stdnt-Hrly</a:t>
            </a:r>
            <a:endParaRPr lang="en-US" sz="2600" b="1" dirty="0"/>
          </a:p>
          <a:p>
            <a:pPr lvl="2"/>
            <a:r>
              <a:rPr lang="en-US" sz="2600" b="0" i="0" u="none" strike="noStrike" baseline="0" dirty="0">
                <a:solidFill>
                  <a:srgbClr val="000000"/>
                </a:solidFill>
              </a:rPr>
              <a:t>FTE 0.48 or below. 	</a:t>
            </a:r>
          </a:p>
          <a:p>
            <a:pPr lvl="2"/>
            <a:endParaRPr lang="en-US" sz="2600" dirty="0"/>
          </a:p>
          <a:p>
            <a:pPr lvl="1"/>
            <a:r>
              <a:rPr lang="en-US" sz="2600" b="1" dirty="0"/>
              <a:t>1720HR - Graduate Research Assistant</a:t>
            </a:r>
          </a:p>
          <a:p>
            <a:pPr lvl="2"/>
            <a:r>
              <a:rPr lang="en-US" sz="2600" dirty="0"/>
              <a:t>Used if the graduate student is working in a lab and/or assisting a research faculty member with duties on a sponsored research project.</a:t>
            </a:r>
          </a:p>
          <a:p>
            <a:pPr marL="457200" lvl="1" indent="0">
              <a:buNone/>
            </a:pPr>
            <a:endParaRPr lang="en-US" sz="2600" dirty="0"/>
          </a:p>
          <a:p>
            <a:pPr marL="457200" lvl="1" indent="0" algn="ctr">
              <a:buNone/>
            </a:pPr>
            <a:r>
              <a:rPr lang="en-US" sz="2600" dirty="0">
                <a:solidFill>
                  <a:srgbClr val="FF0000"/>
                </a:solidFill>
              </a:rPr>
              <a:t>**These job codes are non-exempt**</a:t>
            </a:r>
          </a:p>
          <a:p>
            <a:pPr marL="457200" lvl="1" indent="0">
              <a:buNone/>
            </a:pPr>
            <a:endParaRPr lang="en-US" sz="2600" dirty="0"/>
          </a:p>
          <a:p>
            <a:pPr marL="457200" lvl="1" indent="0">
              <a:lnSpc>
                <a:spcPct val="120000"/>
              </a:lnSpc>
              <a:buNone/>
            </a:pPr>
            <a:r>
              <a:rPr lang="en-US" sz="2600" dirty="0"/>
              <a:t>NOTE: If you want to hire a non-HSC student, they should be hired into a non-student hourly job code.</a:t>
            </a:r>
          </a:p>
          <a:p>
            <a:pPr marL="457200" lvl="1" indent="0">
              <a:buNone/>
            </a:pPr>
            <a:endParaRPr lang="en-US" sz="3800" dirty="0"/>
          </a:p>
          <a:p>
            <a:pPr marL="457200" lvl="1" indent="0">
              <a:buNone/>
            </a:pPr>
            <a:endParaRPr lang="en-US" sz="3800" dirty="0"/>
          </a:p>
          <a:p>
            <a:endParaRPr lang="en-US" dirty="0"/>
          </a:p>
        </p:txBody>
      </p:sp>
      <p:sp>
        <p:nvSpPr>
          <p:cNvPr id="5" name="TextBox 4">
            <a:extLst>
              <a:ext uri="{FF2B5EF4-FFF2-40B4-BE49-F238E27FC236}">
                <a16:creationId xmlns:a16="http://schemas.microsoft.com/office/drawing/2014/main" id="{2D163427-2C7B-46A6-AFFA-26BE285E92DD}"/>
              </a:ext>
            </a:extLst>
          </p:cNvPr>
          <p:cNvSpPr txBox="1"/>
          <p:nvPr/>
        </p:nvSpPr>
        <p:spPr>
          <a:xfrm>
            <a:off x="11786532" y="234892"/>
            <a:ext cx="232041" cy="276999"/>
          </a:xfrm>
          <a:prstGeom prst="rect">
            <a:avLst/>
          </a:prstGeom>
          <a:noFill/>
        </p:spPr>
        <p:txBody>
          <a:bodyPr wrap="square" rtlCol="0">
            <a:spAutoFit/>
          </a:bodyPr>
          <a:lstStyle/>
          <a:p>
            <a:r>
              <a:rPr lang="en-US" sz="1200" dirty="0"/>
              <a:t>3</a:t>
            </a:r>
          </a:p>
        </p:txBody>
      </p:sp>
    </p:spTree>
    <p:extLst>
      <p:ext uri="{BB962C8B-B14F-4D97-AF65-F5344CB8AC3E}">
        <p14:creationId xmlns:p14="http://schemas.microsoft.com/office/powerpoint/2010/main" val="263159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535577" y="408865"/>
            <a:ext cx="8543108" cy="5272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effectLst>
                  <a:outerShdw blurRad="38100" dist="38100" dir="2700000" algn="tl">
                    <a:srgbClr val="000000">
                      <a:alpha val="43137"/>
                    </a:srgbClr>
                  </a:outerShdw>
                </a:effectLst>
                <a:latin typeface="+mn-lt"/>
                <a:ea typeface="Adobe Ming Std L" panose="02020300000000000000" pitchFamily="18" charset="-128"/>
              </a:rPr>
              <a:t>Overview of Hourly Hiring Steps</a:t>
            </a:r>
          </a:p>
        </p:txBody>
      </p:sp>
      <p:sp>
        <p:nvSpPr>
          <p:cNvPr id="10" name="TextBox 9">
            <a:extLst>
              <a:ext uri="{FF2B5EF4-FFF2-40B4-BE49-F238E27FC236}">
                <a16:creationId xmlns:a16="http://schemas.microsoft.com/office/drawing/2014/main" id="{5CEB23DD-432E-47BC-84BC-C056CD9C6EDD}"/>
              </a:ext>
            </a:extLst>
          </p:cNvPr>
          <p:cNvSpPr txBox="1"/>
          <p:nvPr/>
        </p:nvSpPr>
        <p:spPr>
          <a:xfrm>
            <a:off x="448887" y="936116"/>
            <a:ext cx="11743113" cy="5575052"/>
          </a:xfrm>
          <a:prstGeom prst="rect">
            <a:avLst/>
          </a:prstGeom>
          <a:noFill/>
        </p:spPr>
        <p:txBody>
          <a:bodyPr wrap="square" rtlCol="0">
            <a:spAutoFit/>
          </a:bodyPr>
          <a:lstStyle/>
          <a:p>
            <a:pPr marR="0" lvl="0">
              <a:lnSpc>
                <a:spcPct val="150000"/>
              </a:lnSpc>
              <a:spcBef>
                <a:spcPts val="0"/>
              </a:spcBef>
              <a:spcAft>
                <a:spcPts val="0"/>
              </a:spcAft>
            </a:pPr>
            <a:r>
              <a:rPr lang="en-US" sz="2400" b="1" u="sng" dirty="0">
                <a:effectLst/>
                <a:ea typeface="Calibri" panose="020F0502020204030204" pitchFamily="34" charset="0"/>
              </a:rPr>
              <a:t>All steps must be completed before the student begins work.</a:t>
            </a:r>
          </a:p>
          <a:p>
            <a:pPr marL="457200" indent="-457200">
              <a:lnSpc>
                <a:spcPct val="150000"/>
              </a:lnSpc>
              <a:buFont typeface="+mj-lt"/>
              <a:buAutoNum type="arabicPeriod"/>
            </a:pPr>
            <a:r>
              <a:rPr lang="en-US" sz="2400" dirty="0">
                <a:ea typeface="Calibri" panose="020F0502020204030204" pitchFamily="34" charset="0"/>
              </a:rPr>
              <a:t>Post job on PeopleAdmin using the appropriate template. </a:t>
            </a:r>
          </a:p>
          <a:p>
            <a:pPr marL="1371600" lvl="2" indent="-457200">
              <a:lnSpc>
                <a:spcPct val="150000"/>
              </a:lnSpc>
              <a:buFont typeface="Arial" panose="020B0604020202020204" pitchFamily="34" charset="0"/>
              <a:buChar char="•"/>
            </a:pPr>
            <a:r>
              <a:rPr lang="en-US" sz="2400" b="1" dirty="0">
                <a:solidFill>
                  <a:srgbClr val="253746"/>
                </a:solidFill>
                <a:ea typeface="Calibri" panose="020F0502020204030204" pitchFamily="34" charset="0"/>
              </a:rPr>
              <a:t>F</a:t>
            </a:r>
            <a:r>
              <a:rPr lang="en-US" sz="2400" b="1" dirty="0">
                <a:solidFill>
                  <a:srgbClr val="253746"/>
                </a:solidFill>
                <a:effectLst/>
                <a:ea typeface="Calibri" panose="020F0502020204030204" pitchFamily="34" charset="0"/>
              </a:rPr>
              <a:t>or Federal Work Study (FWS), </a:t>
            </a:r>
            <a:r>
              <a:rPr lang="en-US" sz="2400" b="1" dirty="0">
                <a:solidFill>
                  <a:srgbClr val="253746"/>
                </a:solidFill>
                <a:ea typeface="Calibri" panose="020F0502020204030204" pitchFamily="34" charset="0"/>
              </a:rPr>
              <a:t>a copy of posted job description must be sent to </a:t>
            </a:r>
            <a:r>
              <a:rPr lang="en-US" sz="2400" b="1" dirty="0">
                <a:solidFill>
                  <a:srgbClr val="253746"/>
                </a:solidFill>
                <a:ea typeface="Calibri" panose="020F0502020204030204" pitchFamily="34" charset="0"/>
                <a:hlinkClick r:id="rId2">
                  <a:extLst>
                    <a:ext uri="{A12FA001-AC4F-418D-AE19-62706E023703}">
                      <ahyp:hlinkClr xmlns:ahyp="http://schemas.microsoft.com/office/drawing/2018/hyperlinkcolor" val="tx"/>
                    </a:ext>
                  </a:extLst>
                </a:hlinkClick>
              </a:rPr>
              <a:t>finaid@unthsc.edu</a:t>
            </a:r>
            <a:r>
              <a:rPr lang="en-US" sz="2400" b="1" dirty="0">
                <a:solidFill>
                  <a:srgbClr val="253746"/>
                </a:solidFill>
                <a:ea typeface="Calibri" panose="020F0502020204030204" pitchFamily="34" charset="0"/>
              </a:rPr>
              <a:t> </a:t>
            </a:r>
          </a:p>
          <a:p>
            <a:pPr marL="457200" indent="-457200">
              <a:lnSpc>
                <a:spcPct val="150000"/>
              </a:lnSpc>
              <a:buFont typeface="+mj-lt"/>
              <a:buAutoNum type="arabicPeriod"/>
            </a:pPr>
            <a:r>
              <a:rPr lang="en-US" sz="2400" dirty="0">
                <a:ea typeface="Calibri" panose="020F0502020204030204" pitchFamily="34" charset="0"/>
              </a:rPr>
              <a:t>Review all submitted applications against Minimum Qualifications.</a:t>
            </a:r>
          </a:p>
          <a:p>
            <a:pPr marL="457200" marR="0" lvl="0" indent="-457200">
              <a:lnSpc>
                <a:spcPct val="150000"/>
              </a:lnSpc>
              <a:spcBef>
                <a:spcPts val="0"/>
              </a:spcBef>
              <a:spcAft>
                <a:spcPts val="0"/>
              </a:spcAft>
              <a:buFont typeface="+mj-lt"/>
              <a:buAutoNum type="arabicPeriod"/>
            </a:pPr>
            <a:r>
              <a:rPr lang="en-US" sz="2400" dirty="0">
                <a:ea typeface="Calibri" panose="020F0502020204030204" pitchFamily="34" charset="0"/>
              </a:rPr>
              <a:t>Schedule</a:t>
            </a:r>
            <a:r>
              <a:rPr lang="en-US" sz="2400" dirty="0">
                <a:effectLst/>
                <a:ea typeface="Calibri" panose="020F0502020204030204" pitchFamily="34" charset="0"/>
              </a:rPr>
              <a:t> interviews with qualified </a:t>
            </a:r>
            <a:r>
              <a:rPr lang="en-US" sz="2400" dirty="0">
                <a:ea typeface="Calibri" panose="020F0502020204030204" pitchFamily="34" charset="0"/>
              </a:rPr>
              <a:t>applicant</a:t>
            </a:r>
            <a:r>
              <a:rPr lang="en-US" sz="2400" dirty="0">
                <a:effectLst/>
                <a:ea typeface="Calibri" panose="020F0502020204030204" pitchFamily="34" charset="0"/>
              </a:rPr>
              <a:t>s. </a:t>
            </a:r>
          </a:p>
          <a:p>
            <a:pPr marL="457200" marR="0" lvl="0" indent="-457200">
              <a:lnSpc>
                <a:spcPct val="150000"/>
              </a:lnSpc>
              <a:spcBef>
                <a:spcPts val="0"/>
              </a:spcBef>
              <a:spcAft>
                <a:spcPts val="0"/>
              </a:spcAft>
              <a:buFont typeface="+mj-lt"/>
              <a:buAutoNum type="arabicPeriod"/>
            </a:pPr>
            <a:r>
              <a:rPr lang="en-US" sz="2400" dirty="0">
                <a:ea typeface="Calibri" panose="020F0502020204030204" pitchFamily="34" charset="0"/>
              </a:rPr>
              <a:t>Conduct interviews </a:t>
            </a:r>
            <a:r>
              <a:rPr lang="en-US" sz="2400" dirty="0">
                <a:effectLst/>
                <a:ea typeface="Calibri" panose="020F0502020204030204" pitchFamily="34" charset="0"/>
              </a:rPr>
              <a:t>and, if necessary, verify student is eligible for Federal Work Study.</a:t>
            </a:r>
          </a:p>
          <a:p>
            <a:pPr marL="457200" marR="0" lvl="0" indent="-457200">
              <a:lnSpc>
                <a:spcPct val="150000"/>
              </a:lnSpc>
              <a:spcBef>
                <a:spcPts val="0"/>
              </a:spcBef>
              <a:spcAft>
                <a:spcPts val="0"/>
              </a:spcAft>
              <a:buFont typeface="+mj-lt"/>
              <a:buAutoNum type="arabicPeriod"/>
            </a:pPr>
            <a:r>
              <a:rPr lang="en-US" sz="2400" dirty="0">
                <a:effectLst/>
                <a:ea typeface="Calibri" panose="020F0502020204030204" pitchFamily="34" charset="0"/>
              </a:rPr>
              <a:t>Submit a hiring proposal for the selected finalist. </a:t>
            </a:r>
          </a:p>
          <a:p>
            <a:pPr marL="457200" marR="0" lvl="0" indent="-457200">
              <a:lnSpc>
                <a:spcPct val="150000"/>
              </a:lnSpc>
              <a:spcBef>
                <a:spcPts val="0"/>
              </a:spcBef>
              <a:spcAft>
                <a:spcPts val="0"/>
              </a:spcAft>
              <a:buFont typeface="+mj-lt"/>
              <a:buAutoNum type="arabicPeriod"/>
            </a:pPr>
            <a:r>
              <a:rPr lang="en-US" sz="2400" dirty="0">
                <a:effectLst/>
                <a:ea typeface="Calibri" panose="020F0502020204030204" pitchFamily="34" charset="0"/>
              </a:rPr>
              <a:t>Disposition remaining applications appropriately.</a:t>
            </a:r>
          </a:p>
          <a:p>
            <a:pPr marL="457200" marR="0" lvl="0" indent="-457200">
              <a:lnSpc>
                <a:spcPct val="150000"/>
              </a:lnSpc>
              <a:spcBef>
                <a:spcPts val="0"/>
              </a:spcBef>
              <a:spcAft>
                <a:spcPts val="0"/>
              </a:spcAft>
              <a:buFont typeface="+mj-lt"/>
              <a:buAutoNum type="arabicPeriod"/>
            </a:pPr>
            <a:r>
              <a:rPr lang="en-US" sz="2400" dirty="0">
                <a:effectLst/>
                <a:ea typeface="Calibri" panose="020F0502020204030204" pitchFamily="34" charset="0"/>
              </a:rPr>
              <a:t>After receiving approval from Talent Acquisition, </a:t>
            </a:r>
            <a:r>
              <a:rPr lang="en-US" sz="2400" dirty="0">
                <a:ea typeface="Calibri" panose="020F0502020204030204" pitchFamily="34" charset="0"/>
              </a:rPr>
              <a:t>extend verbal offer</a:t>
            </a:r>
            <a:r>
              <a:rPr lang="en-US" sz="2400" dirty="0">
                <a:effectLst/>
                <a:ea typeface="Calibri" panose="020F0502020204030204" pitchFamily="34" charset="0"/>
              </a:rPr>
              <a:t> to the student. </a:t>
            </a:r>
            <a:endParaRPr lang="en-US" sz="1100" i="1" dirty="0"/>
          </a:p>
        </p:txBody>
      </p:sp>
      <p:sp>
        <p:nvSpPr>
          <p:cNvPr id="5" name="TextBox 4">
            <a:extLst>
              <a:ext uri="{FF2B5EF4-FFF2-40B4-BE49-F238E27FC236}">
                <a16:creationId xmlns:a16="http://schemas.microsoft.com/office/drawing/2014/main" id="{6A3200F7-593E-448E-9251-DAFC841F9EC6}"/>
              </a:ext>
            </a:extLst>
          </p:cNvPr>
          <p:cNvSpPr txBox="1"/>
          <p:nvPr/>
        </p:nvSpPr>
        <p:spPr>
          <a:xfrm>
            <a:off x="11786532" y="234892"/>
            <a:ext cx="232041" cy="276999"/>
          </a:xfrm>
          <a:prstGeom prst="rect">
            <a:avLst/>
          </a:prstGeom>
          <a:noFill/>
        </p:spPr>
        <p:txBody>
          <a:bodyPr wrap="square" rtlCol="0">
            <a:spAutoFit/>
          </a:bodyPr>
          <a:lstStyle/>
          <a:p>
            <a:r>
              <a:rPr lang="en-US" sz="1200" dirty="0"/>
              <a:t>5</a:t>
            </a:r>
          </a:p>
        </p:txBody>
      </p:sp>
    </p:spTree>
    <p:extLst>
      <p:ext uri="{BB962C8B-B14F-4D97-AF65-F5344CB8AC3E}">
        <p14:creationId xmlns:p14="http://schemas.microsoft.com/office/powerpoint/2010/main" val="238796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513286" y="408865"/>
            <a:ext cx="8543108" cy="5272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effectLst>
                  <a:outerShdw blurRad="38100" dist="38100" dir="2700000" algn="tl">
                    <a:srgbClr val="000000">
                      <a:alpha val="43137"/>
                    </a:srgbClr>
                  </a:outerShdw>
                </a:effectLst>
                <a:latin typeface="+mn-lt"/>
                <a:ea typeface="Adobe Ming Std L" panose="02020300000000000000" pitchFamily="18" charset="-128"/>
              </a:rPr>
              <a:t>Overview of Hourly Hiring Steps</a:t>
            </a:r>
          </a:p>
        </p:txBody>
      </p:sp>
      <p:sp>
        <p:nvSpPr>
          <p:cNvPr id="10" name="TextBox 9">
            <a:extLst>
              <a:ext uri="{FF2B5EF4-FFF2-40B4-BE49-F238E27FC236}">
                <a16:creationId xmlns:a16="http://schemas.microsoft.com/office/drawing/2014/main" id="{5CEB23DD-432E-47BC-84BC-C056CD9C6EDD}"/>
              </a:ext>
            </a:extLst>
          </p:cNvPr>
          <p:cNvSpPr txBox="1"/>
          <p:nvPr/>
        </p:nvSpPr>
        <p:spPr>
          <a:xfrm>
            <a:off x="448888" y="936116"/>
            <a:ext cx="11473824" cy="6229334"/>
          </a:xfrm>
          <a:prstGeom prst="rect">
            <a:avLst/>
          </a:prstGeom>
          <a:noFill/>
        </p:spPr>
        <p:txBody>
          <a:bodyPr wrap="square" rtlCol="0">
            <a:spAutoFit/>
          </a:bodyPr>
          <a:lstStyle/>
          <a:p>
            <a:pPr marL="457200" indent="-457200">
              <a:lnSpc>
                <a:spcPct val="150000"/>
              </a:lnSpc>
              <a:buFont typeface="+mj-lt"/>
              <a:buAutoNum type="arabicPeriod" startAt="7"/>
            </a:pPr>
            <a:r>
              <a:rPr lang="en-US" sz="2400" dirty="0">
                <a:ea typeface="Calibri" panose="020F0502020204030204" pitchFamily="34" charset="0"/>
              </a:rPr>
              <a:t>O</a:t>
            </a:r>
            <a:r>
              <a:rPr lang="en-US" sz="2400" dirty="0">
                <a:effectLst/>
                <a:ea typeface="Calibri" panose="020F0502020204030204" pitchFamily="34" charset="0"/>
              </a:rPr>
              <a:t>nce the student accepts the offer</a:t>
            </a:r>
            <a:r>
              <a:rPr lang="en-US" sz="2400" dirty="0">
                <a:ea typeface="Calibri" panose="020F0502020204030204" pitchFamily="34" charset="0"/>
              </a:rPr>
              <a:t>, notify Talent Acquisition.</a:t>
            </a:r>
          </a:p>
          <a:p>
            <a:pPr marL="1371600" lvl="2" indent="-457200">
              <a:lnSpc>
                <a:spcPct val="150000"/>
              </a:lnSpc>
              <a:buFont typeface="Arial" panose="020B0604020202020204" pitchFamily="34" charset="0"/>
              <a:buChar char="•"/>
            </a:pPr>
            <a:r>
              <a:rPr lang="en-US" sz="2400" b="1" dirty="0">
                <a:solidFill>
                  <a:srgbClr val="253746"/>
                </a:solidFill>
                <a:ea typeface="Calibri" panose="020F0502020204030204" pitchFamily="34" charset="0"/>
              </a:rPr>
              <a:t>For FWS, </a:t>
            </a:r>
            <a:r>
              <a:rPr lang="en-US" sz="2400" b="1" dirty="0">
                <a:solidFill>
                  <a:srgbClr val="253746"/>
                </a:solidFill>
                <a:effectLst/>
                <a:ea typeface="Calibri" panose="020F0502020204030204" pitchFamily="34" charset="0"/>
              </a:rPr>
              <a:t>the student, Financial Aid Office and hiring department must complete the work study verification form.</a:t>
            </a:r>
          </a:p>
          <a:p>
            <a:pPr marL="457200" indent="-457200">
              <a:lnSpc>
                <a:spcPct val="150000"/>
              </a:lnSpc>
              <a:buFont typeface="+mj-lt"/>
              <a:buAutoNum type="arabicPeriod" startAt="7"/>
            </a:pPr>
            <a:r>
              <a:rPr lang="en-US" sz="2400" dirty="0">
                <a:ea typeface="Calibri" panose="020F0502020204030204" pitchFamily="34" charset="0"/>
              </a:rPr>
              <a:t>Once onboarding has been completed,</a:t>
            </a:r>
            <a:r>
              <a:rPr lang="en-US" sz="2400" dirty="0">
                <a:effectLst/>
                <a:ea typeface="Calibri" panose="020F0502020204030204" pitchFamily="34" charset="0"/>
              </a:rPr>
              <a:t> the student can schedule and complete their I-9 verification appointment with HSC HR.</a:t>
            </a:r>
          </a:p>
          <a:p>
            <a:pPr marL="457200" indent="-457200">
              <a:lnSpc>
                <a:spcPct val="150000"/>
              </a:lnSpc>
              <a:buFont typeface="+mj-lt"/>
              <a:buAutoNum type="arabicPeriod" startAt="7"/>
            </a:pPr>
            <a:r>
              <a:rPr lang="en-US" sz="2400" dirty="0">
                <a:effectLst/>
                <a:ea typeface="Calibri" panose="020F0502020204030204" pitchFamily="34" charset="0"/>
              </a:rPr>
              <a:t>Once the I-9 is verified, HSC HR will send notification to submit a hire ePAR.</a:t>
            </a:r>
          </a:p>
          <a:p>
            <a:pPr marL="914400" lvl="1" indent="-457200">
              <a:lnSpc>
                <a:spcPct val="150000"/>
              </a:lnSpc>
              <a:buFont typeface="Arial" panose="020B0604020202020204" pitchFamily="34" charset="0"/>
              <a:buChar char="•"/>
            </a:pPr>
            <a:r>
              <a:rPr lang="en-US" sz="2400" dirty="0">
                <a:ea typeface="Calibri" panose="020F0502020204030204" pitchFamily="34" charset="0"/>
              </a:rPr>
              <a:t>At</a:t>
            </a:r>
            <a:r>
              <a:rPr lang="en-US" sz="2400" dirty="0">
                <a:effectLst/>
                <a:ea typeface="Calibri" panose="020F0502020204030204" pitchFamily="34" charset="0"/>
              </a:rPr>
              <a:t>tach the signed offer letter</a:t>
            </a:r>
            <a:r>
              <a:rPr lang="en-US" sz="2400" dirty="0">
                <a:ea typeface="Calibri" panose="020F0502020204030204" pitchFamily="34" charset="0"/>
              </a:rPr>
              <a:t> and</a:t>
            </a:r>
            <a:r>
              <a:rPr lang="en-US" sz="2400" dirty="0">
                <a:effectLst/>
                <a:ea typeface="Calibri" panose="020F0502020204030204" pitchFamily="34" charset="0"/>
              </a:rPr>
              <a:t> </a:t>
            </a:r>
            <a:r>
              <a:rPr lang="en-US" sz="2400" u="sng" dirty="0">
                <a:effectLst/>
                <a:ea typeface="Calibri" panose="020F0502020204030204" pitchFamily="34" charset="0"/>
              </a:rPr>
              <a:t>match the </a:t>
            </a:r>
            <a:r>
              <a:rPr lang="en-US" sz="2400" u="sng" dirty="0" err="1">
                <a:effectLst/>
                <a:ea typeface="Calibri" panose="020F0502020204030204" pitchFamily="34" charset="0"/>
              </a:rPr>
              <a:t>ePAR</a:t>
            </a:r>
            <a:r>
              <a:rPr lang="en-US" sz="2400" u="sng" dirty="0">
                <a:effectLst/>
                <a:ea typeface="Calibri" panose="020F0502020204030204" pitchFamily="34" charset="0"/>
              </a:rPr>
              <a:t> effective date to the offer letter</a:t>
            </a:r>
            <a:r>
              <a:rPr lang="en-US" sz="2400" dirty="0">
                <a:ea typeface="Calibri" panose="020F0502020204030204" pitchFamily="34" charset="0"/>
              </a:rPr>
              <a:t>. </a:t>
            </a:r>
          </a:p>
          <a:p>
            <a:pPr marL="914400" lvl="1" indent="-457200">
              <a:lnSpc>
                <a:spcPct val="150000"/>
              </a:lnSpc>
              <a:buFont typeface="Arial" panose="020B0604020202020204" pitchFamily="34" charset="0"/>
              <a:buChar char="•"/>
            </a:pPr>
            <a:r>
              <a:rPr lang="en-US" sz="2400" b="1" dirty="0">
                <a:solidFill>
                  <a:srgbClr val="253746"/>
                </a:solidFill>
                <a:ea typeface="Calibri" panose="020F0502020204030204" pitchFamily="34" charset="0"/>
              </a:rPr>
              <a:t>F</a:t>
            </a:r>
            <a:r>
              <a:rPr lang="en-US" sz="2400" b="1" dirty="0">
                <a:solidFill>
                  <a:srgbClr val="253746"/>
                </a:solidFill>
                <a:effectLst/>
                <a:ea typeface="Calibri" panose="020F0502020204030204" pitchFamily="34" charset="0"/>
              </a:rPr>
              <a:t>or FWS, also attach the completed Work Study Verification Form.</a:t>
            </a:r>
          </a:p>
          <a:p>
            <a:pPr marR="0" lvl="0" algn="ctr">
              <a:lnSpc>
                <a:spcPct val="150000"/>
              </a:lnSpc>
              <a:spcBef>
                <a:spcPts val="0"/>
              </a:spcBef>
              <a:spcAft>
                <a:spcPts val="0"/>
              </a:spcAft>
            </a:pPr>
            <a:endParaRPr lang="en-US" sz="2000" b="1" i="1" dirty="0">
              <a:solidFill>
                <a:srgbClr val="FF0000"/>
              </a:solidFill>
              <a:ea typeface="Calibri" panose="020F0502020204030204" pitchFamily="34" charset="0"/>
            </a:endParaRPr>
          </a:p>
          <a:p>
            <a:pPr marR="0" lvl="0" algn="ctr">
              <a:lnSpc>
                <a:spcPct val="150000"/>
              </a:lnSpc>
              <a:spcBef>
                <a:spcPts val="0"/>
              </a:spcBef>
              <a:spcAft>
                <a:spcPts val="0"/>
              </a:spcAft>
            </a:pPr>
            <a:r>
              <a:rPr lang="en-US" sz="2400" b="1" i="1" dirty="0">
                <a:solidFill>
                  <a:srgbClr val="FF0000"/>
                </a:solidFill>
                <a:ea typeface="Calibri" panose="020F0502020204030204" pitchFamily="34" charset="0"/>
              </a:rPr>
              <a:t>The hire</a:t>
            </a:r>
            <a:r>
              <a:rPr lang="en-US" sz="2400" b="1" i="1" dirty="0">
                <a:solidFill>
                  <a:srgbClr val="FF0000"/>
                </a:solidFill>
                <a:effectLst/>
                <a:ea typeface="Calibri" panose="020F0502020204030204" pitchFamily="34" charset="0"/>
              </a:rPr>
              <a:t> </a:t>
            </a:r>
            <a:r>
              <a:rPr lang="en-US" sz="2400" b="1" i="1" dirty="0">
                <a:solidFill>
                  <a:srgbClr val="FF0000"/>
                </a:solidFill>
                <a:ea typeface="Calibri" panose="020F0502020204030204" pitchFamily="34" charset="0"/>
              </a:rPr>
              <a:t>e</a:t>
            </a:r>
            <a:r>
              <a:rPr lang="en-US" sz="2400" b="1" i="1" dirty="0">
                <a:solidFill>
                  <a:srgbClr val="FF0000"/>
                </a:solidFill>
                <a:effectLst/>
                <a:ea typeface="Calibri" panose="020F0502020204030204" pitchFamily="34" charset="0"/>
              </a:rPr>
              <a:t>PAR cannot be processed until all of the above steps are completed.</a:t>
            </a:r>
            <a:endParaRPr lang="en-US" sz="2400" b="1" dirty="0">
              <a:solidFill>
                <a:srgbClr val="FF0000"/>
              </a:solidFill>
            </a:endParaRPr>
          </a:p>
          <a:p>
            <a:pPr marL="228600" marR="0" lvl="0" indent="-228600">
              <a:lnSpc>
                <a:spcPct val="150000"/>
              </a:lnSpc>
              <a:spcBef>
                <a:spcPts val="0"/>
              </a:spcBef>
              <a:spcAft>
                <a:spcPts val="0"/>
              </a:spcAft>
              <a:buFont typeface="+mj-lt"/>
              <a:buAutoNum type="arabicPeriod"/>
            </a:pPr>
            <a:endParaRPr lang="en-US" sz="1600" b="1" dirty="0">
              <a:effectLst/>
              <a:ea typeface="Calibri" panose="020F0502020204030204" pitchFamily="34" charset="0"/>
            </a:endParaRPr>
          </a:p>
          <a:p>
            <a:pPr marL="228600" marR="0" lvl="0" indent="-228600">
              <a:lnSpc>
                <a:spcPct val="150000"/>
              </a:lnSpc>
              <a:spcBef>
                <a:spcPts val="0"/>
              </a:spcBef>
              <a:spcAft>
                <a:spcPts val="0"/>
              </a:spcAft>
              <a:buFont typeface="+mj-lt"/>
              <a:buAutoNum type="arabicPeriod"/>
            </a:pPr>
            <a:endParaRPr lang="en-US" sz="1100" i="1" dirty="0"/>
          </a:p>
        </p:txBody>
      </p:sp>
      <p:sp>
        <p:nvSpPr>
          <p:cNvPr id="5" name="TextBox 4">
            <a:extLst>
              <a:ext uri="{FF2B5EF4-FFF2-40B4-BE49-F238E27FC236}">
                <a16:creationId xmlns:a16="http://schemas.microsoft.com/office/drawing/2014/main" id="{1D6C6257-06F0-4041-8332-F2675F0D9783}"/>
              </a:ext>
            </a:extLst>
          </p:cNvPr>
          <p:cNvSpPr txBox="1"/>
          <p:nvPr/>
        </p:nvSpPr>
        <p:spPr>
          <a:xfrm>
            <a:off x="11786532" y="234892"/>
            <a:ext cx="232041" cy="276999"/>
          </a:xfrm>
          <a:prstGeom prst="rect">
            <a:avLst/>
          </a:prstGeom>
          <a:noFill/>
        </p:spPr>
        <p:txBody>
          <a:bodyPr wrap="square" rtlCol="0">
            <a:spAutoFit/>
          </a:bodyPr>
          <a:lstStyle/>
          <a:p>
            <a:r>
              <a:rPr lang="en-US" sz="1200" dirty="0"/>
              <a:t>6</a:t>
            </a:r>
          </a:p>
        </p:txBody>
      </p:sp>
    </p:spTree>
    <p:extLst>
      <p:ext uri="{BB962C8B-B14F-4D97-AF65-F5344CB8AC3E}">
        <p14:creationId xmlns:p14="http://schemas.microsoft.com/office/powerpoint/2010/main" val="20980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8" name="Title 2">
            <a:extLst>
              <a:ext uri="{FF2B5EF4-FFF2-40B4-BE49-F238E27FC236}">
                <a16:creationId xmlns:a16="http://schemas.microsoft.com/office/drawing/2014/main" id="{E7F9F871-C18E-4E25-9884-C1A8D093A101}"/>
              </a:ext>
            </a:extLst>
          </p:cNvPr>
          <p:cNvSpPr txBox="1">
            <a:spLocks/>
          </p:cNvSpPr>
          <p:nvPr/>
        </p:nvSpPr>
        <p:spPr>
          <a:xfrm>
            <a:off x="158491" y="507821"/>
            <a:ext cx="9526384" cy="5272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effectLst>
                  <a:outerShdw blurRad="38100" dist="38100" dir="2700000" algn="tl">
                    <a:srgbClr val="000000">
                      <a:alpha val="43137"/>
                    </a:srgbClr>
                  </a:outerShdw>
                </a:effectLst>
                <a:latin typeface="+mn-lt"/>
                <a:ea typeface="Adobe Ming Std L" panose="02020300000000000000" pitchFamily="18" charset="-128"/>
              </a:rPr>
              <a:t>Hiring a Federal Work-Study Position (FWS)</a:t>
            </a:r>
          </a:p>
        </p:txBody>
      </p:sp>
      <p:sp>
        <p:nvSpPr>
          <p:cNvPr id="10" name="TextBox 9">
            <a:extLst>
              <a:ext uri="{FF2B5EF4-FFF2-40B4-BE49-F238E27FC236}">
                <a16:creationId xmlns:a16="http://schemas.microsoft.com/office/drawing/2014/main" id="{5CEB23DD-432E-47BC-84BC-C056CD9C6EDD}"/>
              </a:ext>
            </a:extLst>
          </p:cNvPr>
          <p:cNvSpPr txBox="1"/>
          <p:nvPr/>
        </p:nvSpPr>
        <p:spPr>
          <a:xfrm>
            <a:off x="687247" y="1308525"/>
            <a:ext cx="10817506" cy="3913059"/>
          </a:xfrm>
          <a:prstGeom prst="rect">
            <a:avLst/>
          </a:prstGeom>
          <a:noFill/>
        </p:spPr>
        <p:txBody>
          <a:bodyPr wrap="square" rtlCol="0">
            <a:spAutoFit/>
          </a:bodyPr>
          <a:lstStyle/>
          <a:p>
            <a:pPr lvl="1">
              <a:lnSpc>
                <a:spcPct val="150000"/>
              </a:lnSpc>
            </a:pPr>
            <a:r>
              <a:rPr lang="en-US" sz="2400" b="1" u="sng" dirty="0"/>
              <a:t>Email:</a:t>
            </a:r>
            <a:r>
              <a:rPr lang="en-US" sz="2400" dirty="0"/>
              <a:t>  finaid@unthsc.edu </a:t>
            </a:r>
          </a:p>
          <a:p>
            <a:pPr lvl="1">
              <a:lnSpc>
                <a:spcPct val="150000"/>
              </a:lnSpc>
            </a:pPr>
            <a:r>
              <a:rPr lang="en-US" sz="2400" b="1" u="sng" dirty="0"/>
              <a:t>Phone:</a:t>
            </a:r>
            <a:r>
              <a:rPr lang="en-US" sz="2400" dirty="0"/>
              <a:t>  (817) 735-2626</a:t>
            </a:r>
          </a:p>
          <a:p>
            <a:pPr lvl="1">
              <a:lnSpc>
                <a:spcPct val="150000"/>
              </a:lnSpc>
            </a:pPr>
            <a:r>
              <a:rPr lang="en-US" sz="2400" b="1" u="sng" dirty="0"/>
              <a:t>Live chat</a:t>
            </a:r>
            <a:r>
              <a:rPr lang="en-US" sz="2400" b="1" dirty="0"/>
              <a:t> </a:t>
            </a:r>
            <a:r>
              <a:rPr lang="en-US" sz="2400" dirty="0"/>
              <a:t>is available for questions or for students to determine their work study eligibility before applying for a job.</a:t>
            </a:r>
          </a:p>
          <a:p>
            <a:pPr lvl="1">
              <a:lnSpc>
                <a:spcPct val="150000"/>
              </a:lnSpc>
            </a:pPr>
            <a:endParaRPr lang="en-US" sz="2400" dirty="0"/>
          </a:p>
          <a:p>
            <a:pPr lvl="1" algn="ctr">
              <a:lnSpc>
                <a:spcPct val="150000"/>
              </a:lnSpc>
            </a:pPr>
            <a:r>
              <a:rPr lang="en-US" sz="2400" b="1" i="1" dirty="0">
                <a:solidFill>
                  <a:srgbClr val="FF0000"/>
                </a:solidFill>
              </a:rPr>
              <a:t>The Financial Aid Office does not receive a notification that there is a job posted on PeopleAdmin.</a:t>
            </a:r>
          </a:p>
        </p:txBody>
      </p:sp>
      <p:sp>
        <p:nvSpPr>
          <p:cNvPr id="5" name="TextBox 4">
            <a:extLst>
              <a:ext uri="{FF2B5EF4-FFF2-40B4-BE49-F238E27FC236}">
                <a16:creationId xmlns:a16="http://schemas.microsoft.com/office/drawing/2014/main" id="{A52F099D-32C4-44BF-9924-0751D5D76127}"/>
              </a:ext>
            </a:extLst>
          </p:cNvPr>
          <p:cNvSpPr txBox="1"/>
          <p:nvPr/>
        </p:nvSpPr>
        <p:spPr>
          <a:xfrm>
            <a:off x="11786532" y="234892"/>
            <a:ext cx="232041" cy="276999"/>
          </a:xfrm>
          <a:prstGeom prst="rect">
            <a:avLst/>
          </a:prstGeom>
          <a:noFill/>
        </p:spPr>
        <p:txBody>
          <a:bodyPr wrap="square" rtlCol="0">
            <a:spAutoFit/>
          </a:bodyPr>
          <a:lstStyle/>
          <a:p>
            <a:r>
              <a:rPr lang="en-US" sz="1200" dirty="0"/>
              <a:t>4</a:t>
            </a:r>
          </a:p>
        </p:txBody>
      </p:sp>
    </p:spTree>
    <p:extLst>
      <p:ext uri="{BB962C8B-B14F-4D97-AF65-F5344CB8AC3E}">
        <p14:creationId xmlns:p14="http://schemas.microsoft.com/office/powerpoint/2010/main" val="75306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483326" y="283212"/>
            <a:ext cx="1028776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Posting in PeopleAdmin</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687248" y="1594969"/>
            <a:ext cx="4533291" cy="16494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1. Log in at </a:t>
            </a:r>
            <a:r>
              <a:rPr lang="en-US" sz="2400" u="sng" dirty="0">
                <a:latin typeface="+mn-lt"/>
                <a:hlinkClick r:id="rId2"/>
              </a:rPr>
              <a:t>my.untsystem.edu</a:t>
            </a:r>
            <a:r>
              <a:rPr lang="en-US" sz="2400" dirty="0">
                <a:latin typeface="+mn-lt"/>
              </a:rPr>
              <a:t>, select Manager Self Service at the top and click on Applicant Tracking tile and click on single sign on to enter your EUID and password.  </a:t>
            </a:r>
          </a:p>
        </p:txBody>
      </p:sp>
      <p:pic>
        <p:nvPicPr>
          <p:cNvPr id="2" name="Picture 1">
            <a:extLst>
              <a:ext uri="{FF2B5EF4-FFF2-40B4-BE49-F238E27FC236}">
                <a16:creationId xmlns:a16="http://schemas.microsoft.com/office/drawing/2014/main" id="{B8C9C571-830F-4EA2-8DB1-F4CF75E3A505}"/>
              </a:ext>
            </a:extLst>
          </p:cNvPr>
          <p:cNvPicPr>
            <a:picLocks noChangeAspect="1"/>
          </p:cNvPicPr>
          <p:nvPr/>
        </p:nvPicPr>
        <p:blipFill>
          <a:blip r:embed="rId3"/>
          <a:stretch>
            <a:fillRect/>
          </a:stretch>
        </p:blipFill>
        <p:spPr>
          <a:xfrm>
            <a:off x="2010614" y="3881130"/>
            <a:ext cx="1876687" cy="543001"/>
          </a:xfrm>
          <a:prstGeom prst="rect">
            <a:avLst/>
          </a:prstGeom>
        </p:spPr>
      </p:pic>
      <p:pic>
        <p:nvPicPr>
          <p:cNvPr id="7" name="Picture 6">
            <a:extLst>
              <a:ext uri="{FF2B5EF4-FFF2-40B4-BE49-F238E27FC236}">
                <a16:creationId xmlns:a16="http://schemas.microsoft.com/office/drawing/2014/main" id="{59D0CB2E-19C0-479B-80F3-CB0F07C0EE49}"/>
              </a:ext>
            </a:extLst>
          </p:cNvPr>
          <p:cNvPicPr>
            <a:picLocks noChangeAspect="1"/>
          </p:cNvPicPr>
          <p:nvPr/>
        </p:nvPicPr>
        <p:blipFill>
          <a:blip r:embed="rId4"/>
          <a:stretch>
            <a:fillRect/>
          </a:stretch>
        </p:blipFill>
        <p:spPr>
          <a:xfrm>
            <a:off x="2010614" y="4424131"/>
            <a:ext cx="1886558" cy="1677799"/>
          </a:xfrm>
          <a:prstGeom prst="rect">
            <a:avLst/>
          </a:prstGeom>
        </p:spPr>
      </p:pic>
      <p:pic>
        <p:nvPicPr>
          <p:cNvPr id="8" name="Picture 7">
            <a:extLst>
              <a:ext uri="{FF2B5EF4-FFF2-40B4-BE49-F238E27FC236}">
                <a16:creationId xmlns:a16="http://schemas.microsoft.com/office/drawing/2014/main" id="{A24ADAD3-33AB-4D4A-A0D9-C7932AC727E4}"/>
              </a:ext>
            </a:extLst>
          </p:cNvPr>
          <p:cNvPicPr>
            <a:picLocks noChangeAspect="1"/>
          </p:cNvPicPr>
          <p:nvPr/>
        </p:nvPicPr>
        <p:blipFill>
          <a:blip r:embed="rId5"/>
          <a:stretch>
            <a:fillRect/>
          </a:stretch>
        </p:blipFill>
        <p:spPr>
          <a:xfrm>
            <a:off x="8252131" y="4732811"/>
            <a:ext cx="1971950" cy="790685"/>
          </a:xfrm>
          <a:prstGeom prst="rect">
            <a:avLst/>
          </a:prstGeom>
        </p:spPr>
      </p:pic>
      <p:sp>
        <p:nvSpPr>
          <p:cNvPr id="9" name="Rectangle 8">
            <a:extLst>
              <a:ext uri="{FF2B5EF4-FFF2-40B4-BE49-F238E27FC236}">
                <a16:creationId xmlns:a16="http://schemas.microsoft.com/office/drawing/2014/main" id="{D361F658-68D6-42E5-82FD-34E6BB7B678F}"/>
              </a:ext>
            </a:extLst>
          </p:cNvPr>
          <p:cNvSpPr/>
          <p:nvPr/>
        </p:nvSpPr>
        <p:spPr>
          <a:xfrm>
            <a:off x="6971462" y="1594969"/>
            <a:ext cx="4533291" cy="2308324"/>
          </a:xfrm>
          <a:prstGeom prst="rect">
            <a:avLst/>
          </a:prstGeom>
        </p:spPr>
        <p:txBody>
          <a:bodyPr wrap="square">
            <a:spAutoFit/>
          </a:bodyPr>
          <a:lstStyle/>
          <a:p>
            <a:r>
              <a:rPr lang="en-US" sz="2400" dirty="0"/>
              <a:t>2. On the right-hand side, click the User Group drop down and select your user group/user role. Initiator, Supervisor, and Department Head are the only users that can create posts.</a:t>
            </a:r>
          </a:p>
        </p:txBody>
      </p:sp>
      <p:sp>
        <p:nvSpPr>
          <p:cNvPr id="10" name="TextBox 9">
            <a:extLst>
              <a:ext uri="{FF2B5EF4-FFF2-40B4-BE49-F238E27FC236}">
                <a16:creationId xmlns:a16="http://schemas.microsoft.com/office/drawing/2014/main" id="{D7AE065A-CE0C-4EFE-B24B-31930E08A657}"/>
              </a:ext>
            </a:extLst>
          </p:cNvPr>
          <p:cNvSpPr txBox="1"/>
          <p:nvPr/>
        </p:nvSpPr>
        <p:spPr>
          <a:xfrm>
            <a:off x="11786532" y="234892"/>
            <a:ext cx="232041" cy="276999"/>
          </a:xfrm>
          <a:prstGeom prst="rect">
            <a:avLst/>
          </a:prstGeom>
          <a:noFill/>
        </p:spPr>
        <p:txBody>
          <a:bodyPr wrap="square" rtlCol="0">
            <a:spAutoFit/>
          </a:bodyPr>
          <a:lstStyle/>
          <a:p>
            <a:r>
              <a:rPr lang="en-US" sz="1200" dirty="0"/>
              <a:t>7</a:t>
            </a:r>
          </a:p>
        </p:txBody>
      </p:sp>
    </p:spTree>
    <p:extLst>
      <p:ext uri="{BB962C8B-B14F-4D97-AF65-F5344CB8AC3E}">
        <p14:creationId xmlns:p14="http://schemas.microsoft.com/office/powerpoint/2010/main" val="397817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483326" y="283212"/>
            <a:ext cx="1028776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Posting in PeopleAdmin</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1093919" y="1700724"/>
            <a:ext cx="4533291" cy="16494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3. Select the POSTINGS drop down menu and select the type of posting needed.</a:t>
            </a:r>
          </a:p>
        </p:txBody>
      </p:sp>
      <p:sp>
        <p:nvSpPr>
          <p:cNvPr id="9" name="Rectangle 8">
            <a:extLst>
              <a:ext uri="{FF2B5EF4-FFF2-40B4-BE49-F238E27FC236}">
                <a16:creationId xmlns:a16="http://schemas.microsoft.com/office/drawing/2014/main" id="{D361F658-68D6-42E5-82FD-34E6BB7B678F}"/>
              </a:ext>
            </a:extLst>
          </p:cNvPr>
          <p:cNvSpPr/>
          <p:nvPr/>
        </p:nvSpPr>
        <p:spPr>
          <a:xfrm>
            <a:off x="6564790" y="1700724"/>
            <a:ext cx="4533291" cy="1200329"/>
          </a:xfrm>
          <a:prstGeom prst="rect">
            <a:avLst/>
          </a:prstGeom>
        </p:spPr>
        <p:txBody>
          <a:bodyPr wrap="square">
            <a:spAutoFit/>
          </a:bodyPr>
          <a:lstStyle/>
          <a:p>
            <a:r>
              <a:rPr lang="en-US" sz="2400" dirty="0"/>
              <a:t>4. Click the orange “Create New Posting” button, then click “Create from Posting Template.”</a:t>
            </a:r>
          </a:p>
        </p:txBody>
      </p:sp>
      <p:pic>
        <p:nvPicPr>
          <p:cNvPr id="3" name="Picture 2">
            <a:extLst>
              <a:ext uri="{FF2B5EF4-FFF2-40B4-BE49-F238E27FC236}">
                <a16:creationId xmlns:a16="http://schemas.microsoft.com/office/drawing/2014/main" id="{B024D169-4EF0-4F6D-AAF6-8DB8B1693350}"/>
              </a:ext>
            </a:extLst>
          </p:cNvPr>
          <p:cNvPicPr>
            <a:picLocks noChangeAspect="1"/>
          </p:cNvPicPr>
          <p:nvPr/>
        </p:nvPicPr>
        <p:blipFill>
          <a:blip r:embed="rId2"/>
          <a:stretch>
            <a:fillRect/>
          </a:stretch>
        </p:blipFill>
        <p:spPr>
          <a:xfrm>
            <a:off x="2584168" y="3244415"/>
            <a:ext cx="1552792" cy="2124371"/>
          </a:xfrm>
          <a:prstGeom prst="rect">
            <a:avLst/>
          </a:prstGeom>
        </p:spPr>
      </p:pic>
      <p:pic>
        <p:nvPicPr>
          <p:cNvPr id="10" name="Picture 9">
            <a:extLst>
              <a:ext uri="{FF2B5EF4-FFF2-40B4-BE49-F238E27FC236}">
                <a16:creationId xmlns:a16="http://schemas.microsoft.com/office/drawing/2014/main" id="{DDA3AD94-B64B-489D-AA17-A9C5403E60B9}"/>
              </a:ext>
            </a:extLst>
          </p:cNvPr>
          <p:cNvPicPr>
            <a:picLocks noChangeAspect="1"/>
          </p:cNvPicPr>
          <p:nvPr/>
        </p:nvPicPr>
        <p:blipFill>
          <a:blip r:embed="rId3"/>
          <a:stretch>
            <a:fillRect/>
          </a:stretch>
        </p:blipFill>
        <p:spPr>
          <a:xfrm>
            <a:off x="7874039" y="3088196"/>
            <a:ext cx="1914792" cy="523948"/>
          </a:xfrm>
          <a:prstGeom prst="rect">
            <a:avLst/>
          </a:prstGeom>
        </p:spPr>
      </p:pic>
      <p:pic>
        <p:nvPicPr>
          <p:cNvPr id="11" name="Picture 10">
            <a:extLst>
              <a:ext uri="{FF2B5EF4-FFF2-40B4-BE49-F238E27FC236}">
                <a16:creationId xmlns:a16="http://schemas.microsoft.com/office/drawing/2014/main" id="{3CD0BF5C-93A4-4C29-AE4C-8DC7FE3AED09}"/>
              </a:ext>
            </a:extLst>
          </p:cNvPr>
          <p:cNvPicPr>
            <a:picLocks noChangeAspect="1"/>
          </p:cNvPicPr>
          <p:nvPr/>
        </p:nvPicPr>
        <p:blipFill>
          <a:blip r:embed="rId4"/>
          <a:stretch>
            <a:fillRect/>
          </a:stretch>
        </p:blipFill>
        <p:spPr>
          <a:xfrm>
            <a:off x="7106758" y="4239488"/>
            <a:ext cx="3449353" cy="1738098"/>
          </a:xfrm>
          <a:prstGeom prst="rect">
            <a:avLst/>
          </a:prstGeom>
        </p:spPr>
      </p:pic>
      <p:sp>
        <p:nvSpPr>
          <p:cNvPr id="12" name="TextBox 11">
            <a:extLst>
              <a:ext uri="{FF2B5EF4-FFF2-40B4-BE49-F238E27FC236}">
                <a16:creationId xmlns:a16="http://schemas.microsoft.com/office/drawing/2014/main" id="{A69870B4-853F-48D4-A0B1-0CA39A7D0109}"/>
              </a:ext>
            </a:extLst>
          </p:cNvPr>
          <p:cNvSpPr txBox="1"/>
          <p:nvPr/>
        </p:nvSpPr>
        <p:spPr>
          <a:xfrm>
            <a:off x="11786532" y="234892"/>
            <a:ext cx="232041" cy="276999"/>
          </a:xfrm>
          <a:prstGeom prst="rect">
            <a:avLst/>
          </a:prstGeom>
          <a:noFill/>
        </p:spPr>
        <p:txBody>
          <a:bodyPr wrap="square" rtlCol="0">
            <a:spAutoFit/>
          </a:bodyPr>
          <a:lstStyle/>
          <a:p>
            <a:r>
              <a:rPr lang="en-US" sz="1200" dirty="0"/>
              <a:t>8</a:t>
            </a:r>
          </a:p>
        </p:txBody>
      </p:sp>
    </p:spTree>
    <p:extLst>
      <p:ext uri="{BB962C8B-B14F-4D97-AF65-F5344CB8AC3E}">
        <p14:creationId xmlns:p14="http://schemas.microsoft.com/office/powerpoint/2010/main" val="50975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172721"/>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600" b="1" dirty="0">
              <a:solidFill>
                <a:srgbClr val="253746"/>
              </a:solidFill>
              <a:latin typeface="Helvetica" charset="0"/>
              <a:ea typeface="Helvetica" charset="0"/>
              <a:cs typeface="Helvetica" charset="0"/>
            </a:endParaRPr>
          </a:p>
        </p:txBody>
      </p:sp>
      <p:sp>
        <p:nvSpPr>
          <p:cNvPr id="5" name="Title 3">
            <a:extLst>
              <a:ext uri="{FF2B5EF4-FFF2-40B4-BE49-F238E27FC236}">
                <a16:creationId xmlns:a16="http://schemas.microsoft.com/office/drawing/2014/main" id="{946CF5BC-26B3-483B-BCDE-BA31CDEB470C}"/>
              </a:ext>
            </a:extLst>
          </p:cNvPr>
          <p:cNvSpPr txBox="1">
            <a:spLocks/>
          </p:cNvSpPr>
          <p:nvPr/>
        </p:nvSpPr>
        <p:spPr>
          <a:xfrm>
            <a:off x="483326" y="283212"/>
            <a:ext cx="1028776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dirty="0">
                <a:effectLst>
                  <a:outerShdw blurRad="38100" dist="38100" dir="2700000" algn="tl">
                    <a:srgbClr val="000000">
                      <a:alpha val="43137"/>
                    </a:srgbClr>
                  </a:outerShdw>
                </a:effectLst>
                <a:latin typeface="+mn-lt"/>
              </a:rPr>
              <a:t>Posting in PeopleAdmin</a:t>
            </a:r>
            <a:endParaRPr kumimoji="0" lang="en-US" sz="4000" b="1" i="0" u="none" strike="noStrike" kern="1200" cap="none" spc="300" normalizeH="0" baseline="0" noProof="0" dirty="0">
              <a:ln>
                <a:noFill/>
              </a:ln>
              <a:effectLst>
                <a:outerShdw blurRad="38100" dist="38100" dir="2700000" algn="tl">
                  <a:srgbClr val="000000">
                    <a:alpha val="43137"/>
                  </a:srgbClr>
                </a:outerShdw>
              </a:effectLst>
              <a:uLnTx/>
              <a:uFillTx/>
              <a:latin typeface="+mn-lt"/>
              <a:ea typeface="Helvetica" charset="0"/>
              <a:cs typeface="Arial" panose="020B0604020202020204" pitchFamily="34" charset="0"/>
            </a:endParaRPr>
          </a:p>
        </p:txBody>
      </p:sp>
      <p:sp>
        <p:nvSpPr>
          <p:cNvPr id="6" name="Title 3">
            <a:extLst>
              <a:ext uri="{FF2B5EF4-FFF2-40B4-BE49-F238E27FC236}">
                <a16:creationId xmlns:a16="http://schemas.microsoft.com/office/drawing/2014/main" id="{BD8B7E4C-15E3-4575-BED3-4BC78DE75CCC}"/>
              </a:ext>
            </a:extLst>
          </p:cNvPr>
          <p:cNvSpPr txBox="1">
            <a:spLocks/>
          </p:cNvSpPr>
          <p:nvPr/>
        </p:nvSpPr>
        <p:spPr>
          <a:xfrm>
            <a:off x="1093919" y="1700724"/>
            <a:ext cx="4533291" cy="11095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5. Select the template designated for your position from the list.</a:t>
            </a:r>
          </a:p>
        </p:txBody>
      </p:sp>
      <p:sp>
        <p:nvSpPr>
          <p:cNvPr id="9" name="Rectangle 8">
            <a:extLst>
              <a:ext uri="{FF2B5EF4-FFF2-40B4-BE49-F238E27FC236}">
                <a16:creationId xmlns:a16="http://schemas.microsoft.com/office/drawing/2014/main" id="{D361F658-68D6-42E5-82FD-34E6BB7B678F}"/>
              </a:ext>
            </a:extLst>
          </p:cNvPr>
          <p:cNvSpPr/>
          <p:nvPr/>
        </p:nvSpPr>
        <p:spPr>
          <a:xfrm>
            <a:off x="6564790" y="1700724"/>
            <a:ext cx="4533291" cy="830997"/>
          </a:xfrm>
          <a:prstGeom prst="rect">
            <a:avLst/>
          </a:prstGeom>
        </p:spPr>
        <p:txBody>
          <a:bodyPr wrap="square">
            <a:spAutoFit/>
          </a:bodyPr>
          <a:lstStyle/>
          <a:p>
            <a:r>
              <a:rPr lang="en-US" sz="2400" dirty="0"/>
              <a:t>6. Click “Create Posting from this Posting Template.”</a:t>
            </a:r>
          </a:p>
        </p:txBody>
      </p:sp>
      <p:pic>
        <p:nvPicPr>
          <p:cNvPr id="2" name="Picture 1">
            <a:extLst>
              <a:ext uri="{FF2B5EF4-FFF2-40B4-BE49-F238E27FC236}">
                <a16:creationId xmlns:a16="http://schemas.microsoft.com/office/drawing/2014/main" id="{7ACF9379-83B1-4970-9286-6842612308E2}"/>
              </a:ext>
            </a:extLst>
          </p:cNvPr>
          <p:cNvPicPr>
            <a:picLocks noChangeAspect="1"/>
          </p:cNvPicPr>
          <p:nvPr/>
        </p:nvPicPr>
        <p:blipFill rotWithShape="1">
          <a:blip r:embed="rId2"/>
          <a:srcRect l="1772" r="2391"/>
          <a:stretch/>
        </p:blipFill>
        <p:spPr>
          <a:xfrm>
            <a:off x="716424" y="3237467"/>
            <a:ext cx="5288280" cy="1919809"/>
          </a:xfrm>
          <a:prstGeom prst="rect">
            <a:avLst/>
          </a:prstGeom>
        </p:spPr>
      </p:pic>
      <p:pic>
        <p:nvPicPr>
          <p:cNvPr id="7" name="Picture 6">
            <a:extLst>
              <a:ext uri="{FF2B5EF4-FFF2-40B4-BE49-F238E27FC236}">
                <a16:creationId xmlns:a16="http://schemas.microsoft.com/office/drawing/2014/main" id="{A08A985F-29B5-4DD2-978E-D61A842103C5}"/>
              </a:ext>
            </a:extLst>
          </p:cNvPr>
          <p:cNvPicPr>
            <a:picLocks noChangeAspect="1"/>
          </p:cNvPicPr>
          <p:nvPr/>
        </p:nvPicPr>
        <p:blipFill>
          <a:blip r:embed="rId3"/>
          <a:stretch>
            <a:fillRect/>
          </a:stretch>
        </p:blipFill>
        <p:spPr>
          <a:xfrm>
            <a:off x="7221485" y="3545137"/>
            <a:ext cx="3219899" cy="1343212"/>
          </a:xfrm>
          <a:prstGeom prst="rect">
            <a:avLst/>
          </a:prstGeom>
        </p:spPr>
      </p:pic>
      <p:sp>
        <p:nvSpPr>
          <p:cNvPr id="8" name="TextBox 7">
            <a:extLst>
              <a:ext uri="{FF2B5EF4-FFF2-40B4-BE49-F238E27FC236}">
                <a16:creationId xmlns:a16="http://schemas.microsoft.com/office/drawing/2014/main" id="{FBC071FC-950B-4398-8D7A-F6B192D3FDA7}"/>
              </a:ext>
            </a:extLst>
          </p:cNvPr>
          <p:cNvSpPr txBox="1"/>
          <p:nvPr/>
        </p:nvSpPr>
        <p:spPr>
          <a:xfrm>
            <a:off x="11786532" y="234892"/>
            <a:ext cx="232041" cy="276999"/>
          </a:xfrm>
          <a:prstGeom prst="rect">
            <a:avLst/>
          </a:prstGeom>
          <a:noFill/>
        </p:spPr>
        <p:txBody>
          <a:bodyPr wrap="square" rtlCol="0">
            <a:spAutoFit/>
          </a:bodyPr>
          <a:lstStyle/>
          <a:p>
            <a:r>
              <a:rPr lang="en-US" sz="1200" dirty="0"/>
              <a:t>9</a:t>
            </a:r>
          </a:p>
        </p:txBody>
      </p:sp>
    </p:spTree>
    <p:extLst>
      <p:ext uri="{BB962C8B-B14F-4D97-AF65-F5344CB8AC3E}">
        <p14:creationId xmlns:p14="http://schemas.microsoft.com/office/powerpoint/2010/main" val="182658990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89433D90A23D4FB9F77A5CD99D88DE" ma:contentTypeVersion="14" ma:contentTypeDescription="Create a new document." ma:contentTypeScope="" ma:versionID="67271035c503600c964b356808697a05">
  <xsd:schema xmlns:xsd="http://www.w3.org/2001/XMLSchema" xmlns:xs="http://www.w3.org/2001/XMLSchema" xmlns:p="http://schemas.microsoft.com/office/2006/metadata/properties" xmlns:ns1="http://schemas.microsoft.com/sharepoint/v3" xmlns:ns3="3e9427e9-1a1b-4fd2-83c2-8f4bb576ffe7" xmlns:ns4="148fe87f-5ea9-469a-ae26-b062933e35f4" targetNamespace="http://schemas.microsoft.com/office/2006/metadata/properties" ma:root="true" ma:fieldsID="f219d4ed7b403837d72c7489659c6c05" ns1:_="" ns3:_="" ns4:_="">
    <xsd:import namespace="http://schemas.microsoft.com/sharepoint/v3"/>
    <xsd:import namespace="3e9427e9-1a1b-4fd2-83c2-8f4bb576ffe7"/>
    <xsd:import namespace="148fe87f-5ea9-469a-ae26-b062933e35f4"/>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9427e9-1a1b-4fd2-83c2-8f4bb576ff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8fe87f-5ea9-469a-ae26-b062933e35f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EEB947-2CF9-4939-A4CA-E7CCF2DE2051}">
  <ds:schemaRefs>
    <ds:schemaRef ds:uri="http://purl.org/dc/terms/"/>
    <ds:schemaRef ds:uri="http://purl.org/dc/dcmitype/"/>
    <ds:schemaRef ds:uri="3e9427e9-1a1b-4fd2-83c2-8f4bb576ffe7"/>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schemas.openxmlformats.org/package/2006/metadata/core-properties"/>
    <ds:schemaRef ds:uri="148fe87f-5ea9-469a-ae26-b062933e35f4"/>
    <ds:schemaRef ds:uri="http://schemas.microsoft.com/sharepoint/v3"/>
  </ds:schemaRefs>
</ds:datastoreItem>
</file>

<file path=customXml/itemProps2.xml><?xml version="1.0" encoding="utf-8"?>
<ds:datastoreItem xmlns:ds="http://schemas.openxmlformats.org/officeDocument/2006/customXml" ds:itemID="{05190A13-F109-4EDC-B03D-03D28F4B0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9427e9-1a1b-4fd2-83c2-8f4bb576ffe7"/>
    <ds:schemaRef ds:uri="148fe87f-5ea9-469a-ae26-b062933e3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AF0109-476F-4482-8CE9-7B5D93477D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UNT System Template[1]</Template>
  <TotalTime>43126</TotalTime>
  <Words>2269</Words>
  <Application>Microsoft Office PowerPoint</Application>
  <PresentationFormat>Widescreen</PresentationFormat>
  <Paragraphs>246</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Adobe Ming Std L</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Cuevas, Michael</cp:lastModifiedBy>
  <cp:revision>207</cp:revision>
  <cp:lastPrinted>2017-09-01T19:12:51Z</cp:lastPrinted>
  <dcterms:created xsi:type="dcterms:W3CDTF">2017-07-25T22:13:05Z</dcterms:created>
  <dcterms:modified xsi:type="dcterms:W3CDTF">2023-04-24T17:03:29Z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0x0101007489433D90A23D4FB9F77A5CD99D88DE</vt:lpwstr>
  </property>
</Properties>
</file>