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6"/>
  </p:notesMasterIdLst>
  <p:handoutMasterIdLst>
    <p:handoutMasterId r:id="rId27"/>
  </p:handoutMasterIdLst>
  <p:sldIdLst>
    <p:sldId id="341" r:id="rId2"/>
    <p:sldId id="342" r:id="rId3"/>
    <p:sldId id="343" r:id="rId4"/>
    <p:sldId id="344" r:id="rId5"/>
    <p:sldId id="346" r:id="rId6"/>
    <p:sldId id="347" r:id="rId7"/>
    <p:sldId id="351" r:id="rId8"/>
    <p:sldId id="348" r:id="rId9"/>
    <p:sldId id="349" r:id="rId10"/>
    <p:sldId id="355" r:id="rId11"/>
    <p:sldId id="356" r:id="rId12"/>
    <p:sldId id="357" r:id="rId13"/>
    <p:sldId id="358" r:id="rId14"/>
    <p:sldId id="359" r:id="rId15"/>
    <p:sldId id="360" r:id="rId16"/>
    <p:sldId id="361" r:id="rId17"/>
    <p:sldId id="362" r:id="rId18"/>
    <p:sldId id="363" r:id="rId19"/>
    <p:sldId id="364" r:id="rId20"/>
    <p:sldId id="365" r:id="rId21"/>
    <p:sldId id="350" r:id="rId22"/>
    <p:sldId id="366" r:id="rId23"/>
    <p:sldId id="367" r:id="rId24"/>
    <p:sldId id="288" r:id="rId2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53E"/>
    <a:srgbClr val="007233"/>
    <a:srgbClr val="FFFF00"/>
    <a:srgbClr val="FF66FF"/>
    <a:srgbClr val="33CAFF"/>
    <a:srgbClr val="FF99CC"/>
    <a:srgbClr val="FCEA04"/>
    <a:srgbClr val="00EA6A"/>
    <a:srgbClr val="AD0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87" autoAdjust="0"/>
  </p:normalViewPr>
  <p:slideViewPr>
    <p:cSldViewPr snapToGrid="0">
      <p:cViewPr varScale="1">
        <p:scale>
          <a:sx n="109" d="100"/>
          <a:sy n="109" d="100"/>
        </p:scale>
        <p:origin x="1674" y="11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6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6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7F22546-B4B6-4490-AADD-A02573A5FB6C}" type="slidenum">
              <a:rPr lang="en-US"/>
              <a:pPr>
                <a:defRPr/>
              </a:pPr>
              <a:t>‹#›</a:t>
            </a:fld>
            <a:endParaRPr lang="en-US"/>
          </a:p>
        </p:txBody>
      </p:sp>
    </p:spTree>
    <p:extLst>
      <p:ext uri="{BB962C8B-B14F-4D97-AF65-F5344CB8AC3E}">
        <p14:creationId xmlns:p14="http://schemas.microsoft.com/office/powerpoint/2010/main" val="242087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AE6402F-0591-442E-A7A9-F7D7B223FEA6}" type="slidenum">
              <a:rPr lang="en-US"/>
              <a:pPr>
                <a:defRPr/>
              </a:pPr>
              <a:t>‹#›</a:t>
            </a:fld>
            <a:endParaRPr lang="en-US"/>
          </a:p>
        </p:txBody>
      </p:sp>
    </p:spTree>
    <p:extLst>
      <p:ext uri="{BB962C8B-B14F-4D97-AF65-F5344CB8AC3E}">
        <p14:creationId xmlns:p14="http://schemas.microsoft.com/office/powerpoint/2010/main" val="2644254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A0FE8E50-C0F2-44F2-9799-7B8515200043}"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08F843BB-BD12-4193-B376-972CB920B8B8}" type="slidenum">
              <a:rPr lang="en-US" smtClean="0"/>
              <a:pPr/>
              <a:t>24</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E6402F-0591-442E-A7A9-F7D7B223FEA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2627" y="2198670"/>
            <a:ext cx="8478747" cy="117149"/>
          </a:xfrm>
          <a:prstGeom prst="rect">
            <a:avLst/>
          </a:prstGeom>
          <a:solidFill>
            <a:srgbClr val="000000"/>
          </a:solidFill>
          <a:ln w="9525">
            <a:noFill/>
            <a:miter lim="800000"/>
            <a:headEnd/>
            <a:tailEnd/>
          </a:ln>
          <a:effectLst/>
        </p:spPr>
        <p:txBody>
          <a:bodyPr wrap="none" anchor="ctr"/>
          <a:lstStyle/>
          <a:p>
            <a:pPr eaLnBrk="0" hangingPunct="0">
              <a:defRPr/>
            </a:pPr>
            <a:endParaRPr lang="en-US" sz="1800">
              <a:latin typeface="Tahoma" charset="0"/>
            </a:endParaRPr>
          </a:p>
        </p:txBody>
      </p:sp>
      <p:sp>
        <p:nvSpPr>
          <p:cNvPr id="28677" name="Rectangle 5"/>
          <p:cNvSpPr>
            <a:spLocks noGrp="1" noChangeArrowheads="1"/>
          </p:cNvSpPr>
          <p:nvPr>
            <p:ph type="subTitle" sz="quarter" idx="1"/>
          </p:nvPr>
        </p:nvSpPr>
        <p:spPr>
          <a:xfrm>
            <a:off x="4641576" y="5337313"/>
            <a:ext cx="4174433" cy="815423"/>
          </a:xfrm>
          <a:effectLst/>
        </p:spPr>
        <p:txBody>
          <a:bodyPr/>
          <a:lstStyle>
            <a:lvl1pPr marL="0" indent="0">
              <a:buFontTx/>
              <a:buNone/>
              <a:defRPr sz="2400">
                <a:solidFill>
                  <a:schemeClr val="tx1">
                    <a:lumMod val="50000"/>
                  </a:schemeClr>
                </a:solidFill>
              </a:defRPr>
            </a:lvl1pPr>
          </a:lstStyle>
          <a:p>
            <a:r>
              <a:rPr lang="en-US" dirty="0"/>
              <a:t>Click to edit Master subtitle style</a:t>
            </a:r>
          </a:p>
        </p:txBody>
      </p:sp>
      <p:sp>
        <p:nvSpPr>
          <p:cNvPr id="28681" name="Rectangle 9"/>
          <p:cNvSpPr>
            <a:spLocks noGrp="1" noChangeArrowheads="1"/>
          </p:cNvSpPr>
          <p:nvPr>
            <p:ph type="ctrTitle" sz="quarter"/>
          </p:nvPr>
        </p:nvSpPr>
        <p:spPr>
          <a:xfrm>
            <a:off x="4631637" y="2494722"/>
            <a:ext cx="4174433" cy="2829339"/>
          </a:xfrm>
          <a:effectLst/>
        </p:spPr>
        <p:txBody>
          <a:bodyPr anchor="b"/>
          <a:lstStyle>
            <a:lvl1pPr>
              <a:defRPr sz="3600" b="1">
                <a:solidFill>
                  <a:srgbClr val="00853E"/>
                </a:solidFill>
                <a:effectLst/>
                <a:latin typeface="Arial" pitchFamily="34" charset="0"/>
                <a:ea typeface="Verdana" pitchFamily="34" charset="0"/>
                <a:cs typeface="Arial" pitchFamily="34" charset="0"/>
              </a:defRPr>
            </a:lvl1pPr>
          </a:lstStyle>
          <a:p>
            <a:r>
              <a:rPr lang="en-US" dirty="0"/>
              <a:t>Click to edit Master title style</a:t>
            </a:r>
          </a:p>
        </p:txBody>
      </p:sp>
      <p:pic>
        <p:nvPicPr>
          <p:cNvPr id="1026" name="Picture 2" descr="C:\Users\cbluemel\Desktop\_Graphics\_UNTHSC\Rebrand\PPT\UNTHSC_Logo.png"/>
          <p:cNvPicPr>
            <a:picLocks noChangeAspect="1" noChangeArrowheads="1"/>
          </p:cNvPicPr>
          <p:nvPr userDrawn="1"/>
        </p:nvPicPr>
        <p:blipFill>
          <a:blip r:embed="rId2" cstate="print"/>
          <a:stretch>
            <a:fillRect/>
          </a:stretch>
        </p:blipFill>
        <p:spPr bwMode="auto">
          <a:xfrm>
            <a:off x="1311071" y="1082556"/>
            <a:ext cx="6641128" cy="990634"/>
          </a:xfrm>
          <a:prstGeom prst="rect">
            <a:avLst/>
          </a:prstGeom>
          <a:noFill/>
        </p:spPr>
      </p:pic>
      <p:pic>
        <p:nvPicPr>
          <p:cNvPr id="1027" name="Picture 3" descr="C:\Users\cbluemel\Desktop\_Graphics\_UNTHSC\Rebrand\PPT\Aerila_Campus_FtWorth.jpg"/>
          <p:cNvPicPr>
            <a:picLocks noChangeAspect="1" noChangeArrowheads="1"/>
          </p:cNvPicPr>
          <p:nvPr userDrawn="1"/>
        </p:nvPicPr>
        <p:blipFill>
          <a:blip r:embed="rId3" cstate="print"/>
          <a:srcRect/>
          <a:stretch>
            <a:fillRect/>
          </a:stretch>
        </p:blipFill>
        <p:spPr bwMode="auto">
          <a:xfrm>
            <a:off x="596900" y="2315817"/>
            <a:ext cx="3845892" cy="384589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7445183-FE3C-4938-9B77-7EC6E36A61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74638"/>
            <a:ext cx="6080125"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ADD92CF-9520-48A0-9AD8-D22DECD162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7338" indent="-28733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C59C47C7-6040-4170-BFB7-E3E4EA3AC2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0072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C26B3BC5-4C99-45ED-8DBD-D10C548389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4A4A4663-DF93-44E9-8D1C-DF524AD308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03C369D9-5500-49E5-B6CD-1277354CC7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A68E8B17-8AC9-448E-BD4C-8F4F3C4634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F0AFA309-D183-4FAE-A3AB-C5BB7AA1A3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3A6452D-226A-441D-9374-4111D31123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0305144-A803-4BE1-9875-85EF2FC82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8" name="Rectangle 10"/>
          <p:cNvSpPr>
            <a:spLocks noChangeArrowheads="1"/>
          </p:cNvSpPr>
          <p:nvPr/>
        </p:nvSpPr>
        <p:spPr bwMode="auto">
          <a:xfrm>
            <a:off x="0" y="0"/>
            <a:ext cx="9144000" cy="1500188"/>
          </a:xfrm>
          <a:prstGeom prst="rect">
            <a:avLst/>
          </a:prstGeom>
          <a:solidFill>
            <a:srgbClr val="000000"/>
          </a:solidFill>
          <a:ln w="9525">
            <a:noFill/>
            <a:miter lim="800000"/>
            <a:headEnd/>
            <a:tailEnd/>
          </a:ln>
          <a:effectLst/>
        </p:spPr>
        <p:txBody>
          <a:bodyPr wrap="none" anchor="ctr"/>
          <a:lstStyle/>
          <a:p>
            <a:pPr eaLnBrk="0" hangingPunct="0">
              <a:defRPr/>
            </a:pPr>
            <a:endParaRPr lang="en-US" sz="1800">
              <a:latin typeface="Tahoma" charset="0"/>
            </a:endParaRPr>
          </a:p>
        </p:txBody>
      </p:sp>
      <p:sp>
        <p:nvSpPr>
          <p:cNvPr id="53251" name="Rectangle 5"/>
          <p:cNvSpPr>
            <a:spLocks noGrp="1" noChangeArrowheads="1"/>
          </p:cNvSpPr>
          <p:nvPr>
            <p:ph type="title"/>
          </p:nvPr>
        </p:nvSpPr>
        <p:spPr bwMode="auto">
          <a:xfrm>
            <a:off x="377825" y="274638"/>
            <a:ext cx="84580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7654" name="Rectangle 6"/>
          <p:cNvSpPr>
            <a:spLocks noGrp="1" noChangeArrowheads="1"/>
          </p:cNvSpPr>
          <p:nvPr>
            <p:ph type="body" idx="1"/>
          </p:nvPr>
        </p:nvSpPr>
        <p:spPr bwMode="auto">
          <a:xfrm>
            <a:off x="393700" y="1600200"/>
            <a:ext cx="82931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657" name="Rectangle 9"/>
          <p:cNvSpPr>
            <a:spLocks noGrp="1" noChangeArrowheads="1"/>
          </p:cNvSpPr>
          <p:nvPr>
            <p:ph type="sldNum" sz="quarter" idx="4"/>
          </p:nvPr>
        </p:nvSpPr>
        <p:spPr bwMode="auto">
          <a:xfrm>
            <a:off x="6899275"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effectLst/>
                <a:latin typeface="Tahoma" charset="0"/>
              </a:defRPr>
            </a:lvl1pPr>
          </a:lstStyle>
          <a:p>
            <a:pPr>
              <a:defRPr/>
            </a:pPr>
            <a:fld id="{03792156-F05B-41C4-AD9C-EF8597219541}" type="slidenum">
              <a:rPr lang="en-US" smtClean="0"/>
              <a:pPr>
                <a:defRPr/>
              </a:pPr>
              <a:t>‹#›</a:t>
            </a:fld>
            <a:endParaRPr lang="en-US" dirty="0"/>
          </a:p>
        </p:txBody>
      </p:sp>
      <p:sp>
        <p:nvSpPr>
          <p:cNvPr id="7" name="Rectangle 6"/>
          <p:cNvSpPr/>
          <p:nvPr userDrawn="1"/>
        </p:nvSpPr>
        <p:spPr bwMode="auto">
          <a:xfrm>
            <a:off x="0" y="1428108"/>
            <a:ext cx="7304926" cy="123290"/>
          </a:xfrm>
          <a:prstGeom prst="rect">
            <a:avLst/>
          </a:prstGeom>
          <a:solidFill>
            <a:srgbClr val="0085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pic>
        <p:nvPicPr>
          <p:cNvPr id="2050" name="Picture 2" descr="C:\Users\cbluemel\Desktop\_Graphics\_UNTHSC\Rebrand\PPT\UNTHSC_Logo_white.png"/>
          <p:cNvPicPr>
            <a:picLocks noChangeAspect="1" noChangeArrowheads="1"/>
          </p:cNvPicPr>
          <p:nvPr userDrawn="1"/>
        </p:nvPicPr>
        <p:blipFill>
          <a:blip r:embed="rId13" cstate="print"/>
          <a:stretch>
            <a:fillRect/>
          </a:stretch>
        </p:blipFill>
        <p:spPr bwMode="auto">
          <a:xfrm>
            <a:off x="188846" y="6444518"/>
            <a:ext cx="1600196" cy="238696"/>
          </a:xfrm>
          <a:prstGeom prst="rect">
            <a:avLst/>
          </a:prstGeom>
          <a:noFill/>
        </p:spPr>
      </p:pic>
    </p:spTree>
  </p:cSld>
  <p:clrMap bg1="dk2" tx1="lt1" bg2="dk1" tx2="lt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4400">
          <a:solidFill>
            <a:srgbClr val="00EA6A"/>
          </a:solidFill>
          <a:latin typeface="Times New Roman" pitchFamily="18" charset="0"/>
        </a:defRPr>
      </a:lvl2pPr>
      <a:lvl3pPr algn="l" rtl="0" eaLnBrk="0" fontAlgn="base" hangingPunct="0">
        <a:spcBef>
          <a:spcPct val="0"/>
        </a:spcBef>
        <a:spcAft>
          <a:spcPct val="0"/>
        </a:spcAft>
        <a:defRPr sz="4400">
          <a:solidFill>
            <a:srgbClr val="00EA6A"/>
          </a:solidFill>
          <a:latin typeface="Times New Roman" pitchFamily="18" charset="0"/>
        </a:defRPr>
      </a:lvl3pPr>
      <a:lvl4pPr algn="l" rtl="0" eaLnBrk="0" fontAlgn="base" hangingPunct="0">
        <a:spcBef>
          <a:spcPct val="0"/>
        </a:spcBef>
        <a:spcAft>
          <a:spcPct val="0"/>
        </a:spcAft>
        <a:defRPr sz="4400">
          <a:solidFill>
            <a:srgbClr val="00EA6A"/>
          </a:solidFill>
          <a:latin typeface="Times New Roman" pitchFamily="18" charset="0"/>
        </a:defRPr>
      </a:lvl4pPr>
      <a:lvl5pPr algn="l" rtl="0" eaLnBrk="0" fontAlgn="base" hangingPunct="0">
        <a:spcBef>
          <a:spcPct val="0"/>
        </a:spcBef>
        <a:spcAft>
          <a:spcPct val="0"/>
        </a:spcAft>
        <a:defRPr sz="4400">
          <a:solidFill>
            <a:srgbClr val="00EA6A"/>
          </a:solidFill>
          <a:latin typeface="Times New Roman" pitchFamily="18" charset="0"/>
        </a:defRPr>
      </a:lvl5pPr>
      <a:lvl6pPr marL="457200" algn="l" rtl="0" fontAlgn="base">
        <a:spcBef>
          <a:spcPct val="0"/>
        </a:spcBef>
        <a:spcAft>
          <a:spcPct val="0"/>
        </a:spcAft>
        <a:defRPr sz="4400">
          <a:solidFill>
            <a:srgbClr val="FFFF00"/>
          </a:solidFill>
          <a:latin typeface="Times New Roman" pitchFamily="18" charset="0"/>
        </a:defRPr>
      </a:lvl6pPr>
      <a:lvl7pPr marL="914400" algn="l" rtl="0" fontAlgn="base">
        <a:spcBef>
          <a:spcPct val="0"/>
        </a:spcBef>
        <a:spcAft>
          <a:spcPct val="0"/>
        </a:spcAft>
        <a:defRPr sz="4400">
          <a:solidFill>
            <a:srgbClr val="FFFF00"/>
          </a:solidFill>
          <a:latin typeface="Times New Roman" pitchFamily="18" charset="0"/>
        </a:defRPr>
      </a:lvl7pPr>
      <a:lvl8pPr marL="1371600" algn="l" rtl="0" fontAlgn="base">
        <a:spcBef>
          <a:spcPct val="0"/>
        </a:spcBef>
        <a:spcAft>
          <a:spcPct val="0"/>
        </a:spcAft>
        <a:defRPr sz="4400">
          <a:solidFill>
            <a:srgbClr val="FFFF00"/>
          </a:solidFill>
          <a:latin typeface="Times New Roman" pitchFamily="18" charset="0"/>
        </a:defRPr>
      </a:lvl8pPr>
      <a:lvl9pPr marL="1828800" algn="l" rtl="0" fontAlgn="base">
        <a:spcBef>
          <a:spcPct val="0"/>
        </a:spcBef>
        <a:spcAft>
          <a:spcPct val="0"/>
        </a:spcAft>
        <a:defRPr sz="4400">
          <a:solidFill>
            <a:srgbClr val="FFFF00"/>
          </a:solidFill>
          <a:latin typeface="Times New Roman" pitchFamily="18" charset="0"/>
        </a:defRPr>
      </a:lvl9pPr>
    </p:titleStyle>
    <p:bodyStyle>
      <a:lvl1pPr marL="288925" indent="-288925" algn="l" rtl="0" eaLnBrk="0" fontAlgn="base" hangingPunct="0">
        <a:spcBef>
          <a:spcPct val="20000"/>
        </a:spcBef>
        <a:spcAft>
          <a:spcPct val="0"/>
        </a:spcAft>
        <a:buClr>
          <a:srgbClr val="007233"/>
        </a:buClr>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7233"/>
        </a:buClr>
        <a:buChar char="•"/>
        <a:defRPr sz="2800">
          <a:solidFill>
            <a:schemeClr val="tx1">
              <a:lumMod val="50000"/>
            </a:schemeClr>
          </a:solidFill>
          <a:latin typeface="+mn-lt"/>
        </a:defRPr>
      </a:lvl2pPr>
      <a:lvl3pPr marL="1143000" indent="-228600" algn="l" rtl="0" eaLnBrk="0" fontAlgn="base" hangingPunct="0">
        <a:spcBef>
          <a:spcPct val="20000"/>
        </a:spcBef>
        <a:spcAft>
          <a:spcPct val="0"/>
        </a:spcAft>
        <a:buClr>
          <a:srgbClr val="007233"/>
        </a:buClr>
        <a:buChar char="•"/>
        <a:defRPr sz="2400">
          <a:solidFill>
            <a:schemeClr val="tx1">
              <a:lumMod val="50000"/>
            </a:schemeClr>
          </a:solidFill>
          <a:latin typeface="+mn-lt"/>
        </a:defRPr>
      </a:lvl3pPr>
      <a:lvl4pPr marL="1600200" indent="-228600" algn="l" rtl="0" eaLnBrk="0" fontAlgn="base" hangingPunct="0">
        <a:spcBef>
          <a:spcPct val="20000"/>
        </a:spcBef>
        <a:spcAft>
          <a:spcPct val="0"/>
        </a:spcAft>
        <a:buClr>
          <a:srgbClr val="007233"/>
        </a:buClr>
        <a:buChar char="•"/>
        <a:defRPr sz="2000">
          <a:solidFill>
            <a:schemeClr val="tx1">
              <a:lumMod val="50000"/>
            </a:schemeClr>
          </a:solidFill>
          <a:latin typeface="+mn-lt"/>
        </a:defRPr>
      </a:lvl4pPr>
      <a:lvl5pPr marL="2057400" indent="-228600" algn="l" rtl="0" eaLnBrk="0" fontAlgn="base" hangingPunct="0">
        <a:spcBef>
          <a:spcPct val="20000"/>
        </a:spcBef>
        <a:spcAft>
          <a:spcPct val="0"/>
        </a:spcAft>
        <a:buClr>
          <a:srgbClr val="007233"/>
        </a:buClr>
        <a:buChar char="•"/>
        <a:defRPr sz="2000">
          <a:solidFill>
            <a:schemeClr val="tx1">
              <a:lumMod val="50000"/>
            </a:schemeClr>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9.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3"/>
          <p:cNvSpPr>
            <a:spLocks noGrp="1"/>
          </p:cNvSpPr>
          <p:nvPr>
            <p:ph type="subTitle" sz="quarter" idx="1"/>
          </p:nvPr>
        </p:nvSpPr>
        <p:spPr/>
        <p:txBody>
          <a:bodyPr/>
          <a:lstStyle/>
          <a:p>
            <a:pPr>
              <a:defRPr/>
            </a:pPr>
            <a:endParaRPr lang="en-US" dirty="0"/>
          </a:p>
        </p:txBody>
      </p:sp>
      <p:sp>
        <p:nvSpPr>
          <p:cNvPr id="2052" name="Rectangle 4"/>
          <p:cNvSpPr>
            <a:spLocks noGrp="1" noChangeArrowheads="1"/>
          </p:cNvSpPr>
          <p:nvPr>
            <p:ph type="ctrTitle" sz="quarter"/>
          </p:nvPr>
        </p:nvSpPr>
        <p:spPr/>
        <p:txBody>
          <a:bodyPr/>
          <a:lstStyle/>
          <a:p>
            <a:pPr>
              <a:defRPr/>
            </a:pPr>
            <a:r>
              <a:rPr lang="en-US" dirty="0" smtClean="0"/>
              <a:t>Property Control Asset Forms</a:t>
            </a:r>
            <a:endParaRPr lang="pl-PL"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8293100" cy="4664798"/>
          </a:xfrm>
        </p:spPr>
        <p:txBody>
          <a:bodyPr/>
          <a:lstStyle/>
          <a:p>
            <a:pPr marL="0" lvl="0" indent="0" algn="ctr">
              <a:buNone/>
            </a:pPr>
            <a:r>
              <a:rPr lang="en-US" sz="2400" b="1" dirty="0">
                <a:latin typeface="Times New Roman"/>
              </a:rPr>
              <a:t>Property Control Asset Policies</a:t>
            </a:r>
          </a:p>
          <a:p>
            <a:pPr marL="342900" lvl="0" indent="-342900" eaLnBrk="1" hangingPunct="1">
              <a:lnSpc>
                <a:spcPct val="80000"/>
              </a:lnSpc>
              <a:buClr>
                <a:srgbClr val="00B050"/>
              </a:buClr>
              <a:buSzPct val="90000"/>
              <a:buFont typeface="Wingdings" pitchFamily="2" charset="2"/>
              <a:buChar char="q"/>
              <a:defRPr/>
            </a:pPr>
            <a:r>
              <a:rPr lang="en-US" sz="1200" u="sng" dirty="0">
                <a:latin typeface="Times New Roman" pitchFamily="18" charset="0"/>
              </a:rPr>
              <a:t>Missing, Damage, or Stolen Property Report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Missing or damaged assets must have a Missing, Damage, or Stolen Property form submitted to Property Control. A thorough search should be conducted when an asset can’t be located.</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Assets determined to be stolen must be reported to the law enforcement agency with jurisdiction in the area of the incident. A Missing, Damage, or Stolen Property form must be submitted to Property Control within 48 hours. The Attorney General is required to be notified within 72 hours for negligence issues.</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Responsible individuals will be required to repay the replacement cost of an asset due to negligence.</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The Missing, Damage, or Stolen Property form, a statement of the incident by the responsible individual, and the police report must be submitted to Property Control for assets reported stolen within the appropriate reporting time.</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Assets determined to be missing during the Annual Inventory must have a Missing, Damage, or Stolen Property form completed and submitted to Property Control with the signed Annual Inventory report. The department should continue to locate any asset determined to be missing.</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Negligence is determined by the Vice President responsible for the department. Property Control will forward all documentation to the appropriate Vice President.</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State law requires all negligent issues be reported to the Attorney General. The Attorney General will contact the responsible individual of the required restitution.</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Non-negligent issues will remove the asset from inventory with no restitution required.</a:t>
            </a:r>
          </a:p>
          <a:p>
            <a:pPr marL="0" lvl="2" indent="0">
              <a:buNone/>
            </a:pPr>
            <a:endParaRPr lang="en-US" dirty="0">
              <a:solidFill>
                <a:srgbClr val="000000"/>
              </a:solidFill>
            </a:endParaRPr>
          </a:p>
        </p:txBody>
      </p:sp>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p:txBody>
          <a:bodyPr/>
          <a:lstStyle/>
          <a:p>
            <a:pPr marL="0" lvl="0" indent="0" algn="ctr">
              <a:buNone/>
            </a:pPr>
            <a:r>
              <a:rPr lang="en-US" sz="2400" b="1" dirty="0">
                <a:latin typeface="Times New Roman"/>
              </a:rPr>
              <a:t>Property Control Asset Policies</a:t>
            </a:r>
          </a:p>
          <a:p>
            <a:pPr marL="342900" lvl="0" indent="-342900" eaLnBrk="1" hangingPunct="1">
              <a:lnSpc>
                <a:spcPct val="80000"/>
              </a:lnSpc>
              <a:buClr>
                <a:srgbClr val="00B050"/>
              </a:buClr>
              <a:buSzPct val="90000"/>
              <a:buFont typeface="Wingdings" pitchFamily="2" charset="2"/>
              <a:buChar char="q"/>
              <a:defRPr/>
            </a:pPr>
            <a:r>
              <a:rPr lang="en-US" sz="1200" u="sng" dirty="0">
                <a:latin typeface="Times New Roman" pitchFamily="18" charset="0"/>
              </a:rPr>
              <a:t>Missing, Damage, or Stolen Property Report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Determining if an Asset is Missing</a:t>
            </a: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Initiate a thorough search for the asset</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Determine the last time the asset was used</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Ask personnel working in the same area</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Contact other labs, clinics or offices</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Coordinate with the departments Asset Coordinator for any documentation relating to moves or transfers for the missing asset</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Contact Property Control for any documentation related to the missing asset</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Continue the search for the asset until it’s apparent the asset can’t be located</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Initiate a Missing, Damaged, or Stolen Property Report and submit to Property Control</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Property Control will update EIS and SPA with the date the asset is determined to be missing</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Contact Property Control if the asset has been located</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lvl="2" eaLnBrk="1" hangingPunct="1">
              <a:lnSpc>
                <a:spcPct val="80000"/>
              </a:lnSpc>
              <a:buClr>
                <a:srgbClr val="00B050"/>
              </a:buClr>
              <a:buSzPct val="90000"/>
              <a:buFont typeface="Wingdings" pitchFamily="2" charset="2"/>
              <a:buChar char="q"/>
              <a:defRPr/>
            </a:pPr>
            <a:r>
              <a:rPr lang="en-US" sz="1200" dirty="0">
                <a:solidFill>
                  <a:srgbClr val="000000"/>
                </a:solidFill>
                <a:latin typeface="Times New Roman" pitchFamily="18" charset="0"/>
              </a:rPr>
              <a:t>During the Annual Inventory, submit the Missing Reports with the completion of the Annual Inventory Report.</a:t>
            </a:r>
          </a:p>
          <a:p>
            <a:pPr marL="0" indent="0">
              <a:buNone/>
            </a:pPr>
            <a:endParaRPr lang="en-US" dirty="0"/>
          </a:p>
        </p:txBody>
      </p:sp>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53199" cy="4495800"/>
          </a:xfrm>
        </p:spPr>
        <p:txBody>
          <a:bodyPr/>
          <a:lstStyle/>
          <a:p>
            <a:pPr marL="0" indent="0">
              <a:buNone/>
            </a:pPr>
            <a:r>
              <a:rPr lang="en-US" sz="2800" dirty="0">
                <a:latin typeface="Times New Roman" pitchFamily="18" charset="0"/>
                <a:ea typeface="+mj-ea"/>
                <a:cs typeface="+mj-cs"/>
              </a:rPr>
              <a:t>Asset Forms </a:t>
            </a:r>
            <a:r>
              <a:rPr lang="en-US" sz="3600" dirty="0">
                <a:latin typeface="Times New Roman" pitchFamily="18" charset="0"/>
                <a:ea typeface="+mj-ea"/>
                <a:cs typeface="+mj-cs"/>
              </a:rPr>
              <a:t/>
            </a:r>
            <a:br>
              <a:rPr lang="en-US" sz="3600" dirty="0">
                <a:latin typeface="Times New Roman" pitchFamily="18" charset="0"/>
                <a:ea typeface="+mj-ea"/>
                <a:cs typeface="+mj-cs"/>
              </a:rPr>
            </a:br>
            <a:r>
              <a:rPr lang="en-US" sz="1200" dirty="0">
                <a:latin typeface="Times New Roman" pitchFamily="18" charset="0"/>
                <a:ea typeface="+mj-ea"/>
                <a:cs typeface="+mj-cs"/>
              </a:rPr>
              <a:t> </a:t>
            </a:r>
            <a:r>
              <a:rPr lang="en-US" sz="1200" u="sng" dirty="0">
                <a:latin typeface="Times New Roman" pitchFamily="18" charset="0"/>
                <a:ea typeface="+mj-ea"/>
                <a:cs typeface="+mj-cs"/>
              </a:rPr>
              <a:t>Missing, Damaged or Stolen Property </a:t>
            </a:r>
            <a:r>
              <a:rPr lang="en-US" sz="1200" u="sng" dirty="0" smtClean="0">
                <a:latin typeface="Times New Roman" pitchFamily="18" charset="0"/>
                <a:ea typeface="+mj-ea"/>
                <a:cs typeface="+mj-cs"/>
              </a:rPr>
              <a:t>Report</a:t>
            </a:r>
          </a:p>
          <a:p>
            <a:pPr marL="342900" lvl="0" indent="-342900" algn="ctr" eaLnBrk="1" hangingPunct="1">
              <a:lnSpc>
                <a:spcPct val="80000"/>
              </a:lnSpc>
              <a:buClr>
                <a:srgbClr val="86D1EC"/>
              </a:buClr>
              <a:buSzPct val="90000"/>
              <a:buNone/>
              <a:defRPr/>
            </a:pPr>
            <a:r>
              <a:rPr lang="en-US" sz="1600" b="1" dirty="0">
                <a:latin typeface="Times New Roman" pitchFamily="18" charset="0"/>
              </a:rPr>
              <a:t>Missing/Damaged Assets</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An asset is determined to be missing when a thorough search has been conducted and can’t be located.</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A missing form should be completed as soon as the search is completed to meet the Attorney General Office reporting requirement of 72 hours if negligence is determined to be a factor.</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Name of Agency/Institution</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University of North Texas Health Science Center at Fort Worth.</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Agency No</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763</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Place of Occurrence</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Address or Descriptive Location.</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City</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Name of city the loss or damage has occurred</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33" y="1720158"/>
            <a:ext cx="3893368" cy="4599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199"/>
            <a:ext cx="3689413" cy="4719119"/>
          </a:xfrm>
        </p:spPr>
        <p:txBody>
          <a:bodyPr/>
          <a:lstStyle/>
          <a:p>
            <a:pPr marL="342900" lvl="0" indent="-342900" algn="ctr" eaLnBrk="1" hangingPunct="1">
              <a:lnSpc>
                <a:spcPct val="80000"/>
              </a:lnSpc>
              <a:buClr>
                <a:srgbClr val="45C984"/>
              </a:buClr>
              <a:buSzPct val="90000"/>
              <a:buNone/>
              <a:defRPr/>
            </a:pPr>
            <a:r>
              <a:rPr lang="en-US" sz="1000" dirty="0">
                <a:latin typeface="Times New Roman" pitchFamily="18" charset="0"/>
              </a:rPr>
              <a:t>(Continued)</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County</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Name of county loss or damage has occurred.</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Police Agency Notified</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Do not enter a police agency unless the asset has been determined to be stolen.</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Police Report Number</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Do not enter a police report number unless the asset has been determined to be stolen.</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Disposal Code</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This will be filled in by Property Control.</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Estimated Value at Date of Loss</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This will be filled in by Property </a:t>
            </a:r>
            <a:r>
              <a:rPr lang="en-US" sz="1200" dirty="0" smtClean="0">
                <a:solidFill>
                  <a:srgbClr val="000000"/>
                </a:solidFill>
                <a:latin typeface="Times New Roman" pitchFamily="18" charset="0"/>
              </a:rPr>
              <a:t>Control</a:t>
            </a:r>
            <a:endParaRPr lang="en-US" dirty="0">
              <a:solidFill>
                <a:srgbClr val="000000"/>
              </a:solidFill>
            </a:endParaRPr>
          </a:p>
          <a:p>
            <a:pPr marL="342900" lvl="0" indent="-342900" eaLnBrk="1" hangingPunct="1">
              <a:buClr>
                <a:srgbClr val="45C984"/>
              </a:buClr>
              <a:buSzPct val="90000"/>
              <a:buFont typeface="Wingdings" pitchFamily="2" charset="2"/>
              <a:buChar char="Ø"/>
              <a:defRPr/>
            </a:pPr>
            <a:r>
              <a:rPr lang="en-US" sz="1400" b="1" dirty="0">
                <a:latin typeface="Times New Roman" pitchFamily="18" charset="0"/>
              </a:rPr>
              <a:t>Serial Number, Purchase Date, and Purchase Value</a:t>
            </a:r>
            <a:r>
              <a:rPr lang="en-US" sz="1400" dirty="0">
                <a:latin typeface="Times New Roman" pitchFamily="18" charset="0"/>
              </a:rPr>
              <a:t>:</a:t>
            </a:r>
          </a:p>
          <a:p>
            <a:pPr lvl="1" eaLnBrk="1" hangingPunct="1">
              <a:buClr>
                <a:srgbClr val="45C984"/>
              </a:buClr>
              <a:buFont typeface="Wingdings" pitchFamily="2" charset="2"/>
              <a:buChar char="Ø"/>
              <a:defRPr/>
            </a:pPr>
            <a:r>
              <a:rPr lang="en-US" sz="1200" dirty="0">
                <a:solidFill>
                  <a:srgbClr val="000000"/>
                </a:solidFill>
                <a:latin typeface="Times New Roman" pitchFamily="18" charset="0"/>
              </a:rPr>
              <a:t>Information may be obtained from the department's Asset Coordinator or Property Control.</a:t>
            </a:r>
          </a:p>
          <a:p>
            <a:pPr marL="342900" lvl="0" indent="-342900" eaLnBrk="1" hangingPunct="1">
              <a:buClr>
                <a:srgbClr val="45C984"/>
              </a:buClr>
              <a:buSzPct val="90000"/>
              <a:buFont typeface="Wingdings" pitchFamily="2" charset="2"/>
              <a:buChar char="Ø"/>
              <a:defRPr/>
            </a:pPr>
            <a:r>
              <a:rPr lang="en-US" sz="1400" b="1" dirty="0">
                <a:latin typeface="Times New Roman" pitchFamily="18" charset="0"/>
              </a:rPr>
              <a:t>State Property Number and Component Number</a:t>
            </a:r>
            <a:r>
              <a:rPr lang="en-US" sz="1400" dirty="0">
                <a:latin typeface="Times New Roman" pitchFamily="18" charset="0"/>
              </a:rPr>
              <a:t>:</a:t>
            </a:r>
          </a:p>
          <a:p>
            <a:pPr lvl="1" eaLnBrk="1" hangingPunct="1">
              <a:buClr>
                <a:srgbClr val="45C984"/>
              </a:buClr>
              <a:buFont typeface="Wingdings" pitchFamily="2" charset="2"/>
              <a:buChar char="Ø"/>
              <a:defRPr/>
            </a:pPr>
            <a:r>
              <a:rPr lang="en-US" sz="1200" dirty="0">
                <a:solidFill>
                  <a:srgbClr val="000000"/>
                </a:solidFill>
                <a:latin typeface="Times New Roman" pitchFamily="18" charset="0"/>
              </a:rPr>
              <a:t>Contact Property Control for the appropriate state property/tag number for the missing asset.</a:t>
            </a:r>
          </a:p>
          <a:p>
            <a:pPr marL="457200" lvl="1" indent="0" eaLnBrk="1" hangingPunct="1">
              <a:lnSpc>
                <a:spcPct val="80000"/>
              </a:lnSpc>
              <a:buClr>
                <a:srgbClr val="45C984"/>
              </a:buClr>
              <a:buNone/>
              <a:defRPr/>
            </a:pPr>
            <a:endParaRPr lang="en-US" sz="1200" dirty="0">
              <a:solidFill>
                <a:srgbClr val="00B050"/>
              </a:solidFill>
              <a:latin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33" y="1720158"/>
            <a:ext cx="3893368" cy="4599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89413" cy="4495800"/>
          </a:xfrm>
        </p:spPr>
        <p:txBody>
          <a:bodyPr/>
          <a:lstStyle/>
          <a:p>
            <a:pPr marL="342900" lvl="0" indent="-342900" algn="ctr" eaLnBrk="1" hangingPunct="1">
              <a:lnSpc>
                <a:spcPct val="80000"/>
              </a:lnSpc>
              <a:buClr>
                <a:srgbClr val="45C984"/>
              </a:buClr>
              <a:buSzPct val="90000"/>
              <a:buNone/>
              <a:defRPr/>
            </a:pPr>
            <a:r>
              <a:rPr lang="en-US" sz="1000" dirty="0">
                <a:latin typeface="Times New Roman" pitchFamily="18" charset="0"/>
              </a:rPr>
              <a:t>(Continued</a:t>
            </a:r>
            <a:r>
              <a:rPr lang="en-US" sz="1000" dirty="0" smtClean="0">
                <a:latin typeface="Times New Roman" pitchFamily="18" charset="0"/>
              </a:rPr>
              <a:t>)</a:t>
            </a:r>
            <a:endParaRPr lang="en-US" dirty="0" smtClean="0"/>
          </a:p>
          <a:p>
            <a:pPr marL="342900" lvl="0" indent="-342900" eaLnBrk="1" hangingPunct="1">
              <a:buClr>
                <a:srgbClr val="45C984"/>
              </a:buClr>
              <a:buSzPct val="90000"/>
              <a:buFont typeface="Wingdings" pitchFamily="2" charset="2"/>
              <a:buChar char="Ø"/>
              <a:defRPr/>
            </a:pPr>
            <a:r>
              <a:rPr lang="en-US" sz="1400" b="1" dirty="0">
                <a:latin typeface="Times New Roman" pitchFamily="18" charset="0"/>
              </a:rPr>
              <a:t>Description and Location</a:t>
            </a:r>
            <a:r>
              <a:rPr lang="en-US" sz="1400" dirty="0">
                <a:latin typeface="Times New Roman" pitchFamily="18" charset="0"/>
              </a:rPr>
              <a:t>:</a:t>
            </a:r>
          </a:p>
          <a:p>
            <a:pPr lvl="1" eaLnBrk="1" hangingPunct="1">
              <a:buClr>
                <a:srgbClr val="45C984"/>
              </a:buClr>
              <a:buFont typeface="Wingdings" pitchFamily="2" charset="2"/>
              <a:buChar char="Ø"/>
              <a:defRPr/>
            </a:pPr>
            <a:r>
              <a:rPr lang="en-US" sz="1200" dirty="0">
                <a:solidFill>
                  <a:srgbClr val="000000"/>
                </a:solidFill>
                <a:latin typeface="Times New Roman" pitchFamily="18" charset="0"/>
              </a:rPr>
              <a:t>Enter the description of the asset and the last location.</a:t>
            </a:r>
          </a:p>
          <a:p>
            <a:pPr marL="342900" lvl="0" indent="-342900" eaLnBrk="1" hangingPunct="1">
              <a:buClr>
                <a:srgbClr val="45C984"/>
              </a:buClr>
              <a:buSzPct val="90000"/>
              <a:buFont typeface="Wingdings" pitchFamily="2" charset="2"/>
              <a:buChar char="Ø"/>
              <a:defRPr/>
            </a:pPr>
            <a:r>
              <a:rPr lang="en-US" sz="1400" b="1" dirty="0">
                <a:latin typeface="Times New Roman" pitchFamily="18" charset="0"/>
              </a:rPr>
              <a:t>Person(s) Responsible for Asset</a:t>
            </a:r>
            <a:r>
              <a:rPr lang="en-US" sz="1400" dirty="0">
                <a:latin typeface="Times New Roman" pitchFamily="18" charset="0"/>
              </a:rPr>
              <a:t>:</a:t>
            </a:r>
          </a:p>
          <a:p>
            <a:pPr lvl="1" eaLnBrk="1" hangingPunct="1">
              <a:buClr>
                <a:srgbClr val="45C984"/>
              </a:buClr>
              <a:buFont typeface="Wingdings" pitchFamily="2" charset="2"/>
              <a:buChar char="Ø"/>
              <a:defRPr/>
            </a:pPr>
            <a:r>
              <a:rPr lang="en-US" sz="1200" dirty="0">
                <a:solidFill>
                  <a:srgbClr val="000000"/>
                </a:solidFill>
                <a:latin typeface="Times New Roman" pitchFamily="18" charset="0"/>
              </a:rPr>
              <a:t>Enter the department chair’s name and the person’s name if the asset has a Property Custody Receipt issued for the asset.</a:t>
            </a:r>
          </a:p>
          <a:p>
            <a:pPr marL="342900" lvl="0" indent="-342900" eaLnBrk="1" hangingPunct="1">
              <a:buClr>
                <a:srgbClr val="45C984"/>
              </a:buClr>
              <a:buSzPct val="90000"/>
              <a:buFont typeface="Wingdings" pitchFamily="2" charset="2"/>
              <a:buChar char="Ø"/>
              <a:defRPr/>
            </a:pPr>
            <a:r>
              <a:rPr lang="en-US" sz="1400" b="1" dirty="0">
                <a:latin typeface="Times New Roman" pitchFamily="18" charset="0"/>
              </a:rPr>
              <a:t>Report in Detail</a:t>
            </a:r>
            <a:r>
              <a:rPr lang="en-US" sz="1400" dirty="0">
                <a:latin typeface="Times New Roman" pitchFamily="18" charset="0"/>
              </a:rPr>
              <a:t>:</a:t>
            </a:r>
          </a:p>
          <a:p>
            <a:pPr lvl="1" eaLnBrk="1" hangingPunct="1">
              <a:buClr>
                <a:srgbClr val="45C984"/>
              </a:buClr>
              <a:buFont typeface="Wingdings" pitchFamily="2" charset="2"/>
              <a:buChar char="Ø"/>
              <a:defRPr/>
            </a:pPr>
            <a:r>
              <a:rPr lang="en-US" sz="1200" dirty="0">
                <a:solidFill>
                  <a:srgbClr val="000000"/>
                </a:solidFill>
                <a:latin typeface="Times New Roman" pitchFamily="18" charset="0"/>
              </a:rPr>
              <a:t>Describe the occurrence of the missing asset and what security measures were in place.</a:t>
            </a:r>
          </a:p>
          <a:p>
            <a:pPr marL="342900" lvl="0" indent="-342900" eaLnBrk="1" hangingPunct="1">
              <a:buClr>
                <a:srgbClr val="45C984"/>
              </a:buClr>
              <a:buSzPct val="90000"/>
              <a:buFont typeface="Wingdings" pitchFamily="2" charset="2"/>
              <a:buChar char="Ø"/>
              <a:defRPr/>
            </a:pPr>
            <a:r>
              <a:rPr lang="en-US" sz="1400" b="1" dirty="0">
                <a:latin typeface="Times New Roman" pitchFamily="18" charset="0"/>
              </a:rPr>
              <a:t>Submit to Property Control</a:t>
            </a:r>
            <a:r>
              <a:rPr lang="en-US" sz="1400" b="1" dirty="0" smtClean="0">
                <a:latin typeface="Times New Roman" pitchFamily="18" charset="0"/>
              </a:rPr>
              <a:t>.</a:t>
            </a:r>
            <a:endParaRPr lang="en-US" sz="1400" b="1" dirty="0">
              <a:latin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33" y="1720158"/>
            <a:ext cx="3893368" cy="4599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16985" cy="4764386"/>
          </a:xfrm>
        </p:spPr>
        <p:txBody>
          <a:bodyPr/>
          <a:lstStyle/>
          <a:p>
            <a:pPr marL="0" lvl="0" indent="0">
              <a:buNone/>
            </a:pPr>
            <a:r>
              <a:rPr lang="en-US" sz="2800" dirty="0">
                <a:latin typeface="Times New Roman" pitchFamily="18" charset="0"/>
              </a:rPr>
              <a:t>Asset Forms </a:t>
            </a:r>
            <a:r>
              <a:rPr lang="en-US" sz="3600" dirty="0">
                <a:latin typeface="Times New Roman" pitchFamily="18" charset="0"/>
              </a:rPr>
              <a:t/>
            </a:r>
            <a:br>
              <a:rPr lang="en-US" sz="3600" dirty="0">
                <a:latin typeface="Times New Roman" pitchFamily="18" charset="0"/>
              </a:rPr>
            </a:br>
            <a:r>
              <a:rPr lang="en-US" sz="1200" dirty="0">
                <a:latin typeface="Times New Roman" pitchFamily="18" charset="0"/>
              </a:rPr>
              <a:t> </a:t>
            </a:r>
            <a:r>
              <a:rPr lang="en-US" sz="1200" u="sng" dirty="0">
                <a:latin typeface="Times New Roman" pitchFamily="18" charset="0"/>
              </a:rPr>
              <a:t>Missing, Damaged or Stolen Property Report</a:t>
            </a:r>
          </a:p>
          <a:p>
            <a:pPr marL="342900" lvl="0" indent="-342900" algn="ctr" eaLnBrk="1" hangingPunct="1">
              <a:lnSpc>
                <a:spcPct val="80000"/>
              </a:lnSpc>
              <a:buClr>
                <a:srgbClr val="86D1EC"/>
              </a:buClr>
              <a:buSzPct val="90000"/>
              <a:buNone/>
              <a:defRPr/>
            </a:pPr>
            <a:r>
              <a:rPr lang="en-US" sz="1600" b="1" dirty="0">
                <a:latin typeface="Times New Roman" pitchFamily="18" charset="0"/>
              </a:rPr>
              <a:t>Stolen Assets</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When reasonable cause has been determined an asset has been stolen, </a:t>
            </a:r>
            <a:r>
              <a:rPr lang="en-US" sz="1400" b="1" dirty="0">
                <a:latin typeface="Times New Roman" pitchFamily="18" charset="0"/>
              </a:rPr>
              <a:t>the law enforcement agency in the area of the incident must be notified within 48 hours</a:t>
            </a:r>
            <a:r>
              <a:rPr lang="en-US" sz="1400" dirty="0">
                <a:latin typeface="Times New Roman" pitchFamily="18" charset="0"/>
              </a:rPr>
              <a:t>.</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Name of Agency/Institution</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University of North Texas Health Science Center at Fort Worth.</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Agency No</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763</a:t>
            </a:r>
            <a:r>
              <a:rPr lang="en-US" sz="1000" dirty="0">
                <a:solidFill>
                  <a:srgbClr val="000000"/>
                </a:solidFill>
                <a:latin typeface="Times New Roman" pitchFamily="18" charset="0"/>
              </a:rPr>
              <a:t>.</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Place of Occurrence</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Address or Descriptive Location.</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City</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Name of city the loss or damage has occurred.</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County</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Name of county loss or damage has occurred.</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Police Agency Notified</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police agency name notified for the theft of the asset.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33" y="1720158"/>
            <a:ext cx="3893368" cy="4599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62252" cy="4728172"/>
          </a:xfrm>
        </p:spPr>
        <p:txBody>
          <a:bodyPr/>
          <a:lstStyle/>
          <a:p>
            <a:pPr marL="342900" lvl="0" indent="-342900" algn="ctr" eaLnBrk="1" hangingPunct="1">
              <a:lnSpc>
                <a:spcPct val="80000"/>
              </a:lnSpc>
              <a:buClr>
                <a:srgbClr val="86D1EC"/>
              </a:buClr>
              <a:buSzPct val="90000"/>
              <a:buNone/>
              <a:defRPr/>
            </a:pPr>
            <a:r>
              <a:rPr lang="en-US" sz="1000" dirty="0">
                <a:latin typeface="Times New Roman" pitchFamily="18" charset="0"/>
              </a:rPr>
              <a:t>(Continued)</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Police Report Number</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police report number from the police agency notified for the theft of the asset.</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Disposal Code</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This will be filled in by Property Control.</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Estimated Value at Date of Loss</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This will be filled in by Property Control.</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Serial Number, Purchase Date, and Purchase Value</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Information may be obtained from the department's Asset Coordinator or Property Control</a:t>
            </a:r>
            <a:r>
              <a:rPr lang="en-US" sz="1000" dirty="0">
                <a:solidFill>
                  <a:srgbClr val="000000"/>
                </a:solidFill>
                <a:latin typeface="Times New Roman" pitchFamily="18" charset="0"/>
              </a:rPr>
              <a:t>.</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State Property Number and Component Number</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Contact Property Control for the appropriate state property/tag number for the missing asset</a:t>
            </a:r>
            <a:r>
              <a:rPr lang="en-US" sz="1000" dirty="0">
                <a:solidFill>
                  <a:srgbClr val="000000"/>
                </a:solidFill>
                <a:latin typeface="Times New Roman" pitchFamily="18" charset="0"/>
              </a:rPr>
              <a:t>.</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Description and Location</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description of the asset and the last location of the asset</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Person(s) Responsible for Asset</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department chair’s name and the person’s name if the asset has a Property Custody Receipt issued for the asset</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33" y="1720158"/>
            <a:ext cx="3893368" cy="4599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199"/>
            <a:ext cx="3653199" cy="4682905"/>
          </a:xfrm>
        </p:spPr>
        <p:txBody>
          <a:bodyPr/>
          <a:lstStyle/>
          <a:p>
            <a:pPr marL="342900" lvl="0" indent="-342900" algn="ctr" eaLnBrk="1" hangingPunct="1">
              <a:lnSpc>
                <a:spcPct val="80000"/>
              </a:lnSpc>
              <a:buClr>
                <a:srgbClr val="86D1EC"/>
              </a:buClr>
              <a:buSzPct val="90000"/>
              <a:buNone/>
              <a:defRPr/>
            </a:pPr>
            <a:r>
              <a:rPr lang="en-US" sz="1000" dirty="0">
                <a:latin typeface="Times New Roman" pitchFamily="18" charset="0"/>
              </a:rPr>
              <a:t>(Continued)</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Report in Detail</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Describe the occurrence of the missing asset and what security measures were in place.</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A statement is required to describe the occurrence of the incident.</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Submit the completed Missing/Stolen form, police report and the incident statement to Property Control.</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Property Control will contact the accountable individual to answer a series of question to complete Property Control’s investigation.</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Property Control will enter the replacement cost of the asset.</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All documentation will be forwarded to the appropriate vice-president to determine if negligence was a factor.</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The state requires all negligence issues to be reported to the Attorney General Office. The AG will issue a demand from the responsible individual for repayment for the stolen asset.</a:t>
            </a:r>
          </a:p>
          <a:p>
            <a:pPr marL="342900" lvl="0" indent="-342900" eaLnBrk="1" hangingPunct="1">
              <a:lnSpc>
                <a:spcPct val="80000"/>
              </a:lnSpc>
              <a:buClr>
                <a:srgbClr val="45C984"/>
              </a:buClr>
              <a:buSzPct val="90000"/>
              <a:buFont typeface="Wingdings" pitchFamily="2" charset="2"/>
              <a:buChar char="Ø"/>
              <a:defRPr/>
            </a:pPr>
            <a:r>
              <a:rPr lang="en-US" sz="1400" dirty="0">
                <a:latin typeface="Times New Roman" pitchFamily="18" charset="0"/>
              </a:rPr>
              <a:t>Non-negligent issues will remove the asset from inventory.</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333" y="1720158"/>
            <a:ext cx="3893368" cy="45991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p:txBody>
          <a:bodyPr/>
          <a:lstStyle/>
          <a:p>
            <a:pPr marL="0" lvl="0" indent="0" algn="ctr">
              <a:buNone/>
            </a:pPr>
            <a:r>
              <a:rPr lang="en-US" sz="2400" b="1" dirty="0">
                <a:latin typeface="Times New Roman"/>
              </a:rPr>
              <a:t>Property Control Asset Policies</a:t>
            </a:r>
          </a:p>
          <a:p>
            <a:pPr marL="342900" lvl="0" indent="-342900" eaLnBrk="1" hangingPunct="1">
              <a:lnSpc>
                <a:spcPct val="80000"/>
              </a:lnSpc>
              <a:buClr>
                <a:srgbClr val="00B050"/>
              </a:buClr>
              <a:buSzPct val="90000"/>
              <a:buFont typeface="Wingdings" pitchFamily="2" charset="2"/>
              <a:buChar char="q"/>
              <a:defRPr/>
            </a:pPr>
            <a:r>
              <a:rPr lang="en-US" sz="1400" u="sng" dirty="0">
                <a:latin typeface="Times New Roman" pitchFamily="18" charset="0"/>
              </a:rPr>
              <a:t>Request for Authority to Remove Equipment or Property from Inventory</a:t>
            </a:r>
            <a:r>
              <a:rPr lang="en-US" sz="1400" dirty="0">
                <a:latin typeface="Times New Roman" pitchFamily="18" charset="0"/>
              </a:rPr>
              <a:t> (Cannibalizations Only)</a:t>
            </a:r>
          </a:p>
          <a:p>
            <a:pPr lvl="1"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The department may determine if an asset may be used for parts to use on other assets.</a:t>
            </a:r>
          </a:p>
          <a:p>
            <a:pPr lvl="1" eaLnBrk="1" hangingPunct="1">
              <a:lnSpc>
                <a:spcPct val="80000"/>
              </a:lnSpc>
              <a:buClrTx/>
              <a:buFontTx/>
              <a:buChar char="–"/>
              <a:defRPr/>
            </a:pPr>
            <a:endParaRPr lang="en-US" sz="14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The Request for Authority to Remove Equipment or Property from Inventory form must be completed and approved by the Department Chair prior to the removal of any parts.</a:t>
            </a:r>
          </a:p>
          <a:p>
            <a:pPr lvl="1" eaLnBrk="1" hangingPunct="1">
              <a:lnSpc>
                <a:spcPct val="80000"/>
              </a:lnSpc>
              <a:buClrTx/>
              <a:buFontTx/>
              <a:buChar char="–"/>
              <a:defRPr/>
            </a:pPr>
            <a:endParaRPr lang="en-US" sz="14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Identify any related assets or parts on the form.</a:t>
            </a:r>
          </a:p>
          <a:p>
            <a:pPr lvl="1" eaLnBrk="1" hangingPunct="1">
              <a:lnSpc>
                <a:spcPct val="80000"/>
              </a:lnSpc>
              <a:buClrTx/>
              <a:buFontTx/>
              <a:buChar char="–"/>
              <a:defRPr/>
            </a:pPr>
            <a:endParaRPr lang="en-US" sz="14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Do not throw any assets or parts in the trash or attempt salvage of an asset. Transfer any remaining asset or parts to Surplus.</a:t>
            </a:r>
          </a:p>
          <a:p>
            <a:pPr lvl="1" eaLnBrk="1" hangingPunct="1">
              <a:lnSpc>
                <a:spcPct val="80000"/>
              </a:lnSpc>
              <a:buClr>
                <a:srgbClr val="45C984"/>
              </a:buClr>
              <a:buNone/>
              <a:defRPr/>
            </a:pPr>
            <a:endParaRPr lang="en-US" sz="14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Property Control will determine the appropriate method of disposal of all assets.</a:t>
            </a:r>
          </a:p>
          <a:p>
            <a:pPr lvl="1" eaLnBrk="1" hangingPunct="1">
              <a:lnSpc>
                <a:spcPct val="80000"/>
              </a:lnSpc>
              <a:buClrTx/>
              <a:buFontTx/>
              <a:buChar char="–"/>
              <a:defRPr/>
            </a:pPr>
            <a:endParaRPr lang="en-US" sz="14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Transfer all remaining parts to Surplus.</a:t>
            </a:r>
          </a:p>
          <a:p>
            <a:pPr lvl="1" eaLnBrk="1" hangingPunct="1">
              <a:lnSpc>
                <a:spcPct val="80000"/>
              </a:lnSpc>
              <a:buClrTx/>
              <a:buFontTx/>
              <a:buChar char="–"/>
              <a:defRPr/>
            </a:pPr>
            <a:endParaRPr lang="en-US" sz="14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Submit the approved Request for Authority to Remove Equipment or Property from Inventory form to Property Control.</a:t>
            </a:r>
          </a:p>
          <a:p>
            <a:pPr lvl="1" eaLnBrk="1" hangingPunct="1">
              <a:lnSpc>
                <a:spcPct val="80000"/>
              </a:lnSpc>
              <a:buClrTx/>
              <a:buFontTx/>
              <a:buChar char="–"/>
              <a:defRPr/>
            </a:pPr>
            <a:endParaRPr lang="en-US" sz="14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An Equipment Transfer Notification form is required for the transfer of remaining parts.</a:t>
            </a:r>
          </a:p>
          <a:p>
            <a:pPr marL="0" indent="0">
              <a:buNone/>
            </a:pPr>
            <a:endParaRPr lang="en-US" dirty="0"/>
          </a:p>
        </p:txBody>
      </p:sp>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199"/>
            <a:ext cx="3644900" cy="4676775"/>
          </a:xfrm>
        </p:spPr>
        <p:txBody>
          <a:bodyPr/>
          <a:lstStyle/>
          <a:p>
            <a:pPr marL="0" indent="0">
              <a:buNone/>
            </a:pPr>
            <a:r>
              <a:rPr lang="en-US" sz="2800" dirty="0">
                <a:latin typeface="Times New Roman" pitchFamily="18" charset="0"/>
                <a:ea typeface="+mj-ea"/>
                <a:cs typeface="+mj-cs"/>
              </a:rPr>
              <a:t>Asset Forms </a:t>
            </a:r>
            <a:r>
              <a:rPr lang="en-US" sz="4000" dirty="0">
                <a:latin typeface="Times New Roman" pitchFamily="18" charset="0"/>
                <a:ea typeface="+mj-ea"/>
                <a:cs typeface="+mj-cs"/>
              </a:rPr>
              <a:t/>
            </a:r>
            <a:br>
              <a:rPr lang="en-US" sz="4000" dirty="0">
                <a:latin typeface="Times New Roman" pitchFamily="18" charset="0"/>
                <a:ea typeface="+mj-ea"/>
                <a:cs typeface="+mj-cs"/>
              </a:rPr>
            </a:br>
            <a:r>
              <a:rPr lang="en-US" sz="2000" u="sng" dirty="0">
                <a:latin typeface="Times New Roman" pitchFamily="18" charset="0"/>
                <a:ea typeface="+mj-ea"/>
                <a:cs typeface="+mj-cs"/>
              </a:rPr>
              <a:t>Request for Authority to Remove Equipment or Property from </a:t>
            </a:r>
            <a:r>
              <a:rPr lang="en-US" sz="2000" u="sng" dirty="0" smtClean="0">
                <a:latin typeface="Times New Roman" pitchFamily="18" charset="0"/>
                <a:ea typeface="+mj-ea"/>
                <a:cs typeface="+mj-cs"/>
              </a:rPr>
              <a:t>Inventory</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Department</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a:t>
            </a:r>
            <a:r>
              <a:rPr lang="en-US" sz="1200" dirty="0" smtClean="0">
                <a:solidFill>
                  <a:srgbClr val="000000"/>
                </a:solidFill>
                <a:latin typeface="Times New Roman" pitchFamily="18" charset="0"/>
              </a:rPr>
              <a:t>Dept ID and </a:t>
            </a:r>
            <a:r>
              <a:rPr lang="en-US" sz="1200" dirty="0">
                <a:solidFill>
                  <a:srgbClr val="000000"/>
                </a:solidFill>
                <a:latin typeface="Times New Roman" pitchFamily="18" charset="0"/>
              </a:rPr>
              <a:t>name accountable for the asset</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Asset Number</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asset number on the tag of the asset.</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Description</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description for the asset.</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Serial Number</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serial number for the asset.</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Inventory Value</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historical value for the asset.</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Other Related Assets</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any other assets being disposed related to the asset disposal request</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68282987"/>
              </p:ext>
            </p:extLst>
          </p:nvPr>
        </p:nvGraphicFramePr>
        <p:xfrm>
          <a:off x="4914901" y="1800225"/>
          <a:ext cx="3722688" cy="4337050"/>
        </p:xfrm>
        <a:graphic>
          <a:graphicData uri="http://schemas.openxmlformats.org/presentationml/2006/ole">
            <mc:AlternateContent xmlns:mc="http://schemas.openxmlformats.org/markup-compatibility/2006">
              <mc:Choice xmlns:v="urn:schemas-microsoft-com:vml" Requires="v">
                <p:oleObj spid="_x0000_s11272" name="Acrobat Document" r:id="rId4" imgW="5829233" imgH="7543775" progId="AcroExch.Document.7">
                  <p:embed/>
                </p:oleObj>
              </mc:Choice>
              <mc:Fallback>
                <p:oleObj name="Acrobat Document" r:id="rId4" imgW="5829233" imgH="7543775" progId="AcroExch.Document.7">
                  <p:embed/>
                  <p:pic>
                    <p:nvPicPr>
                      <p:cNvPr id="0" name=""/>
                      <p:cNvPicPr/>
                      <p:nvPr/>
                    </p:nvPicPr>
                    <p:blipFill>
                      <a:blip r:embed="rId5"/>
                      <a:stretch>
                        <a:fillRect/>
                      </a:stretch>
                    </p:blipFill>
                    <p:spPr>
                      <a:xfrm>
                        <a:off x="4914901" y="1800225"/>
                        <a:ext cx="3722688" cy="4337050"/>
                      </a:xfrm>
                      <a:prstGeom prst="rect">
                        <a:avLst/>
                      </a:prstGeom>
                      <a:ln>
                        <a:solidFill>
                          <a:srgbClr val="000000"/>
                        </a:solidFill>
                      </a:ln>
                    </p:spPr>
                  </p:pic>
                </p:oleObj>
              </mc:Fallback>
            </mc:AlternateContent>
          </a:graphicData>
        </a:graphic>
      </p:graphicFrame>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Property Control Asset Forms</a:t>
            </a:r>
            <a:endParaRPr lang="en-US" sz="4000" dirty="0"/>
          </a:p>
        </p:txBody>
      </p:sp>
      <p:sp>
        <p:nvSpPr>
          <p:cNvPr id="3" name="Content Placeholder 2"/>
          <p:cNvSpPr>
            <a:spLocks noGrp="1"/>
          </p:cNvSpPr>
          <p:nvPr>
            <p:ph idx="1"/>
          </p:nvPr>
        </p:nvSpPr>
        <p:spPr>
          <a:xfrm>
            <a:off x="393700" y="1600200"/>
            <a:ext cx="8293100" cy="4691958"/>
          </a:xfrm>
        </p:spPr>
        <p:txBody>
          <a:bodyPr/>
          <a:lstStyle/>
          <a:p>
            <a:pPr marL="0" indent="0" algn="ctr">
              <a:buNone/>
            </a:pPr>
            <a:r>
              <a:rPr lang="en-US" sz="2400" b="1" dirty="0" smtClean="0">
                <a:latin typeface="+mj-lt"/>
              </a:rPr>
              <a:t>Property Control Asset Policies</a:t>
            </a:r>
          </a:p>
          <a:p>
            <a:pPr lvl="0" eaLnBrk="1" hangingPunct="1">
              <a:lnSpc>
                <a:spcPct val="80000"/>
              </a:lnSpc>
              <a:buClrTx/>
              <a:buSzPct val="90000"/>
              <a:buFont typeface="Wingdings" pitchFamily="2" charset="2"/>
              <a:buChar char="q"/>
              <a:defRPr/>
            </a:pPr>
            <a:r>
              <a:rPr lang="en-US" sz="1200" u="sng" dirty="0">
                <a:latin typeface="Times New Roman" pitchFamily="18" charset="0"/>
              </a:rPr>
              <a:t>Equipment Transfer Notification</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ETN’s are required for location and accountability changes for all assets (Inventoried and non-inventoried).</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Relinquishing department initiates the ETN.</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Requires signatures from the relinquishing department chair and accepting department chair prior to submission to Property Control.</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u="sng" dirty="0">
                <a:solidFill>
                  <a:srgbClr val="000000"/>
                </a:solidFill>
                <a:latin typeface="Times New Roman" pitchFamily="18" charset="0"/>
              </a:rPr>
              <a:t>Location changes for</a:t>
            </a:r>
            <a:r>
              <a:rPr lang="en-US" sz="1200" dirty="0">
                <a:solidFill>
                  <a:srgbClr val="000000"/>
                </a:solidFill>
                <a:latin typeface="Times New Roman" pitchFamily="18" charset="0"/>
              </a:rPr>
              <a:t> </a:t>
            </a:r>
            <a:r>
              <a:rPr lang="en-US" sz="1200" u="sng" dirty="0">
                <a:solidFill>
                  <a:srgbClr val="000000"/>
                </a:solidFill>
                <a:latin typeface="Times New Roman" pitchFamily="18" charset="0"/>
              </a:rPr>
              <a:t>inventoried assets</a:t>
            </a:r>
            <a:r>
              <a:rPr lang="en-US" sz="1200" dirty="0">
                <a:solidFill>
                  <a:srgbClr val="000000"/>
                </a:solidFill>
                <a:latin typeface="Times New Roman" pitchFamily="18" charset="0"/>
              </a:rPr>
              <a:t> implemented in EIS Asset Management by the Asset Coordinator does not require an Equipment Transfer Notification form.</a:t>
            </a:r>
          </a:p>
          <a:p>
            <a:pPr lvl="1" eaLnBrk="1" hangingPunct="1">
              <a:lnSpc>
                <a:spcPct val="80000"/>
              </a:lnSpc>
              <a:buClrTx/>
              <a:buNone/>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Equipment Transfer Notification form should be completed prior to moving the asset.</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Assets must be cleaned and drained of all fluids before being moved to Surplus. Contact the Safety Office for any disposal issues concerning the asset’s fluids.</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Ultra-Low freezers must have the Freon removed before being moved to surplus.</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All CPU’s must be cleaned of its data and software by ITS prior to any transfers. ITS reserves the right to retain or distribute any computer workstation released by the department.</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CPU’s transferred to Surplus will not be released for redistribution to the HSC departments without approval from ITS.</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All department records and data must be removed from any drawers or cubby holes in surplus </a:t>
            </a:r>
            <a:r>
              <a:rPr lang="en-US" sz="1200" dirty="0" smtClean="0">
                <a:solidFill>
                  <a:srgbClr val="000000"/>
                </a:solidFill>
                <a:latin typeface="Times New Roman" pitchFamily="18" charset="0"/>
              </a:rPr>
              <a:t>furniture.</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54425" cy="4495800"/>
          </a:xfrm>
        </p:spPr>
        <p:txBody>
          <a:bodyPr/>
          <a:lstStyle/>
          <a:p>
            <a:pPr marL="342900" lvl="0" indent="-342900" algn="ctr" eaLnBrk="1" hangingPunct="1">
              <a:lnSpc>
                <a:spcPct val="80000"/>
              </a:lnSpc>
              <a:buClr>
                <a:srgbClr val="45C984"/>
              </a:buClr>
              <a:buSzPct val="90000"/>
              <a:buNone/>
              <a:defRPr/>
            </a:pPr>
            <a:r>
              <a:rPr lang="en-US" sz="1000" dirty="0">
                <a:latin typeface="Times New Roman" pitchFamily="18" charset="0"/>
              </a:rPr>
              <a:t>(Continued)</a:t>
            </a:r>
            <a:endParaRPr lang="en-US" dirty="0"/>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Type of Disposal</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Select the type of disposal for the asset.</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Value of Dismantled Parts</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an estimated value of parts removed from the asset for use with another asset.</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Requesting Personnel Signature</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Obtain the signature from the person requesting the disposal.</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Department Head Signature</a:t>
            </a:r>
            <a:r>
              <a:rPr lang="en-US" sz="1200" dirty="0">
                <a:latin typeface="Times New Roman" pitchFamily="18" charset="0"/>
              </a:rPr>
              <a:t>:</a:t>
            </a:r>
          </a:p>
          <a:p>
            <a:pPr marL="933450" lvl="1" indent="-533400"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Obtain the signature of the department head accountable for the asset before submitting to Property Control.</a:t>
            </a:r>
          </a:p>
          <a:p>
            <a:pPr marL="533400" lvl="0" indent="-533400" eaLnBrk="1" hangingPunct="1">
              <a:lnSpc>
                <a:spcPct val="80000"/>
              </a:lnSpc>
              <a:buClr>
                <a:srgbClr val="45C984"/>
              </a:buClr>
              <a:buSzPct val="90000"/>
              <a:buFont typeface="Wingdings" pitchFamily="2" charset="2"/>
              <a:buChar char="Ø"/>
              <a:defRPr/>
            </a:pPr>
            <a:r>
              <a:rPr lang="en-US" sz="1200" b="1" dirty="0">
                <a:latin typeface="Times New Roman" pitchFamily="18" charset="0"/>
              </a:rPr>
              <a:t>Submit the original form to Property Control</a:t>
            </a:r>
            <a:r>
              <a:rPr lang="en-US" sz="1200" b="1" dirty="0" smtClean="0">
                <a:latin typeface="Times New Roman" pitchFamily="18" charset="0"/>
              </a:rPr>
              <a:t>.</a:t>
            </a:r>
            <a:endParaRPr lang="en-US" sz="1200" b="1" dirty="0">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68282987"/>
              </p:ext>
            </p:extLst>
          </p:nvPr>
        </p:nvGraphicFramePr>
        <p:xfrm>
          <a:off x="4914900" y="1800225"/>
          <a:ext cx="3722688" cy="4337050"/>
        </p:xfrm>
        <a:graphic>
          <a:graphicData uri="http://schemas.openxmlformats.org/presentationml/2006/ole">
            <mc:AlternateContent xmlns:mc="http://schemas.openxmlformats.org/markup-compatibility/2006">
              <mc:Choice xmlns:v="urn:schemas-microsoft-com:vml" Requires="v">
                <p:oleObj spid="_x0000_s12296" name="Acrobat Document" r:id="rId4" imgW="5829233" imgH="7543775" progId="AcroExch.Document.7">
                  <p:embed/>
                </p:oleObj>
              </mc:Choice>
              <mc:Fallback>
                <p:oleObj name="Acrobat Document" r:id="rId4" imgW="5829233" imgH="754377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1800225"/>
                        <a:ext cx="3722688" cy="4337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1087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p:txBody>
          <a:bodyPr/>
          <a:lstStyle/>
          <a:p>
            <a:pPr marL="0" lvl="0" indent="0" algn="ctr">
              <a:buNone/>
            </a:pPr>
            <a:r>
              <a:rPr lang="en-US" sz="2400" b="1" dirty="0">
                <a:latin typeface="Times New Roman"/>
              </a:rPr>
              <a:t>Property Control Asset Policies</a:t>
            </a:r>
          </a:p>
          <a:p>
            <a:pPr marL="342900" lvl="0" indent="-342900" eaLnBrk="1" hangingPunct="1">
              <a:lnSpc>
                <a:spcPct val="80000"/>
              </a:lnSpc>
              <a:buClr>
                <a:srgbClr val="00B050"/>
              </a:buClr>
              <a:buSzPct val="90000"/>
              <a:buFont typeface="Wingdings" pitchFamily="2" charset="2"/>
              <a:buChar char="q"/>
              <a:defRPr/>
            </a:pPr>
            <a:r>
              <a:rPr lang="en-US" sz="1400" u="sng" dirty="0">
                <a:latin typeface="Times New Roman" pitchFamily="18" charset="0"/>
              </a:rPr>
              <a:t>Asset Coordinator Assignment</a:t>
            </a:r>
          </a:p>
          <a:p>
            <a:pPr lvl="1" algn="just"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Asset Coordinators are assigned at the beginning of the new fiscal year. (September)</a:t>
            </a:r>
          </a:p>
          <a:p>
            <a:pPr lvl="1" algn="just" eaLnBrk="1" hangingPunct="1">
              <a:lnSpc>
                <a:spcPct val="80000"/>
              </a:lnSpc>
              <a:buClrTx/>
              <a:buFontTx/>
              <a:buChar char="–"/>
              <a:defRPr/>
            </a:pPr>
            <a:endParaRPr lang="en-US" sz="1400" dirty="0">
              <a:solidFill>
                <a:srgbClr val="000000"/>
              </a:solidFill>
              <a:latin typeface="Times New Roman" pitchFamily="18" charset="0"/>
            </a:endParaRPr>
          </a:p>
          <a:p>
            <a:pPr lvl="1" algn="just"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A form is required for each Asset Custodian Dept ID.</a:t>
            </a:r>
          </a:p>
          <a:p>
            <a:pPr lvl="1" algn="just" eaLnBrk="1" hangingPunct="1">
              <a:lnSpc>
                <a:spcPct val="80000"/>
              </a:lnSpc>
              <a:buClrTx/>
              <a:buFontTx/>
              <a:buChar char="–"/>
              <a:defRPr/>
            </a:pPr>
            <a:endParaRPr lang="en-US" sz="1400" dirty="0">
              <a:solidFill>
                <a:srgbClr val="000000"/>
              </a:solidFill>
              <a:latin typeface="Times New Roman" pitchFamily="18" charset="0"/>
            </a:endParaRPr>
          </a:p>
          <a:p>
            <a:pPr lvl="1" algn="just"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Provides a point of contact for Property Control for department asset issues pertaining to additions, deletions, adjustments, location changes, accountability changes, Property Custody Receipts, cannibalizations, and conducting the annual inventory.</a:t>
            </a:r>
          </a:p>
          <a:p>
            <a:pPr lvl="1" algn="just" eaLnBrk="1" hangingPunct="1">
              <a:lnSpc>
                <a:spcPct val="80000"/>
              </a:lnSpc>
              <a:buClrTx/>
              <a:buFontTx/>
              <a:buChar char="–"/>
              <a:defRPr/>
            </a:pPr>
            <a:endParaRPr lang="en-US" sz="1400" dirty="0">
              <a:solidFill>
                <a:srgbClr val="000000"/>
              </a:solidFill>
              <a:latin typeface="Times New Roman" pitchFamily="18" charset="0"/>
            </a:endParaRPr>
          </a:p>
          <a:p>
            <a:pPr lvl="1" algn="just"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Training will be provided to assigned individuals.</a:t>
            </a:r>
          </a:p>
          <a:p>
            <a:pPr lvl="1" algn="just" eaLnBrk="1" hangingPunct="1">
              <a:lnSpc>
                <a:spcPct val="80000"/>
              </a:lnSpc>
              <a:buClrTx/>
              <a:buFontTx/>
              <a:buChar char="–"/>
              <a:defRPr/>
            </a:pPr>
            <a:endParaRPr lang="en-US" sz="1400" dirty="0">
              <a:solidFill>
                <a:srgbClr val="000000"/>
              </a:solidFill>
              <a:latin typeface="Times New Roman" pitchFamily="18" charset="0"/>
            </a:endParaRPr>
          </a:p>
          <a:p>
            <a:pPr lvl="1" algn="just"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The Asset Coordinator Assignment form should be submitted during the month of September.</a:t>
            </a:r>
          </a:p>
          <a:p>
            <a:pPr lvl="1" algn="just" eaLnBrk="1" hangingPunct="1">
              <a:lnSpc>
                <a:spcPct val="80000"/>
              </a:lnSpc>
              <a:buClrTx/>
              <a:buFontTx/>
              <a:buChar char="–"/>
              <a:defRPr/>
            </a:pPr>
            <a:endParaRPr lang="en-US" sz="1400" dirty="0">
              <a:solidFill>
                <a:srgbClr val="000000"/>
              </a:solidFill>
              <a:latin typeface="Times New Roman" pitchFamily="18" charset="0"/>
            </a:endParaRPr>
          </a:p>
          <a:p>
            <a:pPr lvl="1" algn="just" eaLnBrk="1" hangingPunct="1">
              <a:lnSpc>
                <a:spcPct val="80000"/>
              </a:lnSpc>
              <a:buClr>
                <a:srgbClr val="45C984"/>
              </a:buClr>
              <a:buFont typeface="Wingdings" pitchFamily="2" charset="2"/>
              <a:buChar char="Ø"/>
              <a:defRPr/>
            </a:pPr>
            <a:r>
              <a:rPr lang="en-US" sz="1400" dirty="0">
                <a:solidFill>
                  <a:srgbClr val="000000"/>
                </a:solidFill>
                <a:latin typeface="Times New Roman" pitchFamily="18" charset="0"/>
              </a:rPr>
              <a:t>A new form is required if a coordinator change is done during the fiscal year</a:t>
            </a:r>
            <a:r>
              <a:rPr lang="en-US" sz="1400" dirty="0" smtClean="0">
                <a:solidFill>
                  <a:srgbClr val="000000"/>
                </a:solidFill>
                <a:latin typeface="Times New Roman" pitchFamily="18" charset="0"/>
              </a:rPr>
              <a:t>.</a:t>
            </a:r>
            <a:endParaRPr lang="en-US" sz="1400" dirty="0">
              <a:solidFill>
                <a:srgbClr val="000000"/>
              </a:solidFill>
              <a:latin typeface="Times New Roman" pitchFamily="18" charset="0"/>
            </a:endParaRPr>
          </a:p>
        </p:txBody>
      </p:sp>
    </p:spTree>
    <p:extLst>
      <p:ext uri="{BB962C8B-B14F-4D97-AF65-F5344CB8AC3E}">
        <p14:creationId xmlns:p14="http://schemas.microsoft.com/office/powerpoint/2010/main" val="1462378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73475" cy="4495800"/>
          </a:xfrm>
        </p:spPr>
        <p:txBody>
          <a:bodyPr/>
          <a:lstStyle/>
          <a:p>
            <a:pPr marL="0" indent="0">
              <a:buNone/>
            </a:pPr>
            <a:r>
              <a:rPr lang="en-US" sz="2800" dirty="0">
                <a:latin typeface="Times New Roman" pitchFamily="18" charset="0"/>
                <a:ea typeface="+mj-ea"/>
                <a:cs typeface="+mj-cs"/>
              </a:rPr>
              <a:t>Asset Forms </a:t>
            </a:r>
            <a:r>
              <a:rPr lang="en-US" sz="4000" dirty="0">
                <a:latin typeface="Times New Roman" pitchFamily="18" charset="0"/>
                <a:ea typeface="+mj-ea"/>
                <a:cs typeface="+mj-cs"/>
              </a:rPr>
              <a:t/>
            </a:r>
            <a:br>
              <a:rPr lang="en-US" sz="4000" dirty="0">
                <a:latin typeface="Times New Roman" pitchFamily="18" charset="0"/>
                <a:ea typeface="+mj-ea"/>
                <a:cs typeface="+mj-cs"/>
              </a:rPr>
            </a:br>
            <a:r>
              <a:rPr lang="en-US" sz="2000" u="sng" dirty="0">
                <a:latin typeface="Times New Roman" pitchFamily="18" charset="0"/>
                <a:ea typeface="+mj-ea"/>
                <a:cs typeface="+mj-cs"/>
              </a:rPr>
              <a:t>Asset </a:t>
            </a:r>
            <a:r>
              <a:rPr lang="en-US" sz="2000" u="sng" dirty="0" smtClean="0">
                <a:latin typeface="Times New Roman" pitchFamily="18" charset="0"/>
                <a:ea typeface="+mj-ea"/>
                <a:cs typeface="+mj-cs"/>
              </a:rPr>
              <a:t>Coordinator Assignment</a:t>
            </a:r>
          </a:p>
          <a:p>
            <a:pPr marL="342900" lvl="0" indent="-342900" eaLnBrk="1" hangingPunct="1">
              <a:lnSpc>
                <a:spcPct val="90000"/>
              </a:lnSpc>
              <a:buClr>
                <a:srgbClr val="45C984"/>
              </a:buClr>
              <a:buSzPct val="90000"/>
              <a:buFont typeface="Wingdings" pitchFamily="2" charset="2"/>
              <a:buChar char="Ø"/>
              <a:defRPr/>
            </a:pPr>
            <a:r>
              <a:rPr lang="en-US" sz="1400" dirty="0">
                <a:latin typeface="Times New Roman" pitchFamily="18" charset="0"/>
              </a:rPr>
              <a:t>An individual must be assigned as Property Control’s point of contact in the department for asset issues concerning additions, deletions, location changes, accountability changes, cannibalizations and conducting the annual inventory.</a:t>
            </a:r>
          </a:p>
          <a:p>
            <a:pPr marL="342900" lvl="0" indent="-342900" eaLnBrk="1" hangingPunct="1">
              <a:lnSpc>
                <a:spcPct val="90000"/>
              </a:lnSpc>
              <a:buClr>
                <a:srgbClr val="45C984"/>
              </a:buClr>
              <a:buSzPct val="90000"/>
              <a:buFont typeface="Wingdings" pitchFamily="2" charset="2"/>
              <a:buChar char="Ø"/>
              <a:defRPr/>
            </a:pPr>
            <a:r>
              <a:rPr lang="en-US" sz="1400" b="1" dirty="0">
                <a:latin typeface="Times New Roman" pitchFamily="18" charset="0"/>
              </a:rPr>
              <a:t>Department Name</a:t>
            </a:r>
            <a:r>
              <a:rPr lang="en-US" sz="1400" dirty="0">
                <a:latin typeface="Times New Roman" pitchFamily="18" charset="0"/>
              </a:rPr>
              <a:t>:</a:t>
            </a:r>
          </a:p>
          <a:p>
            <a:pPr lvl="1" eaLnBrk="1" hangingPunct="1">
              <a:lnSpc>
                <a:spcPct val="90000"/>
              </a:lnSpc>
              <a:buClr>
                <a:srgbClr val="45C984"/>
              </a:buClr>
              <a:buFont typeface="Wingdings" pitchFamily="2" charset="2"/>
              <a:buChar char="Ø"/>
              <a:defRPr/>
            </a:pPr>
            <a:r>
              <a:rPr lang="en-US" sz="1200" dirty="0">
                <a:solidFill>
                  <a:srgbClr val="000000"/>
                </a:solidFill>
                <a:latin typeface="Times New Roman" pitchFamily="18" charset="0"/>
              </a:rPr>
              <a:t>The department name accountable for the asset.</a:t>
            </a:r>
          </a:p>
          <a:p>
            <a:pPr marL="342900" lvl="0" indent="-342900" eaLnBrk="1" hangingPunct="1">
              <a:lnSpc>
                <a:spcPct val="90000"/>
              </a:lnSpc>
              <a:buClr>
                <a:srgbClr val="45C984"/>
              </a:buClr>
              <a:buSzPct val="90000"/>
              <a:buFont typeface="Wingdings" pitchFamily="2" charset="2"/>
              <a:buChar char="Ø"/>
              <a:defRPr/>
            </a:pPr>
            <a:r>
              <a:rPr lang="en-US" sz="1400" b="1" dirty="0">
                <a:latin typeface="Times New Roman" pitchFamily="18" charset="0"/>
              </a:rPr>
              <a:t>Department ID</a:t>
            </a:r>
            <a:r>
              <a:rPr lang="en-US" sz="1400" dirty="0">
                <a:latin typeface="Times New Roman" pitchFamily="18" charset="0"/>
              </a:rPr>
              <a:t>:</a:t>
            </a:r>
          </a:p>
          <a:p>
            <a:pPr lvl="1" eaLnBrk="1" hangingPunct="1">
              <a:lnSpc>
                <a:spcPct val="90000"/>
              </a:lnSpc>
              <a:buClr>
                <a:srgbClr val="45C984"/>
              </a:buClr>
              <a:buFont typeface="Wingdings" pitchFamily="2" charset="2"/>
              <a:buChar char="Ø"/>
              <a:defRPr/>
            </a:pPr>
            <a:r>
              <a:rPr lang="en-US" sz="1200" dirty="0">
                <a:solidFill>
                  <a:srgbClr val="000000"/>
                </a:solidFill>
                <a:latin typeface="Times New Roman" pitchFamily="18" charset="0"/>
              </a:rPr>
              <a:t>The Dept ID number accountable for the asset.</a:t>
            </a:r>
          </a:p>
          <a:p>
            <a:pPr marL="342900" lvl="0" indent="-342900" eaLnBrk="1" hangingPunct="1">
              <a:lnSpc>
                <a:spcPct val="90000"/>
              </a:lnSpc>
              <a:buClr>
                <a:srgbClr val="45C984"/>
              </a:buClr>
              <a:buSzPct val="90000"/>
              <a:buFont typeface="Wingdings" pitchFamily="2" charset="2"/>
              <a:buChar char="Ø"/>
              <a:defRPr/>
            </a:pPr>
            <a:r>
              <a:rPr lang="en-US" sz="1400" b="1" dirty="0">
                <a:latin typeface="Times New Roman" pitchFamily="18" charset="0"/>
              </a:rPr>
              <a:t>Asset Coordinator</a:t>
            </a:r>
            <a:r>
              <a:rPr lang="en-US" sz="1400" dirty="0">
                <a:latin typeface="Times New Roman" pitchFamily="18" charset="0"/>
              </a:rPr>
              <a:t>:</a:t>
            </a:r>
          </a:p>
          <a:p>
            <a:pPr lvl="1" eaLnBrk="1" hangingPunct="1">
              <a:lnSpc>
                <a:spcPct val="90000"/>
              </a:lnSpc>
              <a:buClr>
                <a:srgbClr val="45C984"/>
              </a:buClr>
              <a:buFont typeface="Wingdings" pitchFamily="2" charset="2"/>
              <a:buChar char="Ø"/>
              <a:defRPr/>
            </a:pPr>
            <a:r>
              <a:rPr lang="en-US" sz="1200" dirty="0">
                <a:solidFill>
                  <a:srgbClr val="000000"/>
                </a:solidFill>
                <a:latin typeface="Times New Roman" pitchFamily="18" charset="0"/>
              </a:rPr>
              <a:t>The individual assigned to be the Asset Coordinator.</a:t>
            </a:r>
          </a:p>
          <a:p>
            <a:pPr marL="342900" lvl="0" indent="-342900" eaLnBrk="1" hangingPunct="1">
              <a:lnSpc>
                <a:spcPct val="90000"/>
              </a:lnSpc>
              <a:buClr>
                <a:srgbClr val="45C984"/>
              </a:buClr>
              <a:buSzPct val="90000"/>
              <a:buFont typeface="Wingdings" pitchFamily="2" charset="2"/>
              <a:buChar char="Ø"/>
              <a:defRPr/>
            </a:pPr>
            <a:r>
              <a:rPr lang="en-US" sz="1400" b="1" dirty="0">
                <a:latin typeface="Times New Roman" pitchFamily="18" charset="0"/>
              </a:rPr>
              <a:t>Extension</a:t>
            </a:r>
            <a:r>
              <a:rPr lang="en-US" sz="1400" dirty="0">
                <a:latin typeface="Times New Roman" pitchFamily="18" charset="0"/>
              </a:rPr>
              <a:t>:</a:t>
            </a:r>
          </a:p>
          <a:p>
            <a:pPr lvl="1" eaLnBrk="1" hangingPunct="1">
              <a:lnSpc>
                <a:spcPct val="90000"/>
              </a:lnSpc>
              <a:buClr>
                <a:srgbClr val="45C984"/>
              </a:buClr>
              <a:buFont typeface="Wingdings" pitchFamily="2" charset="2"/>
              <a:buChar char="Ø"/>
              <a:defRPr/>
            </a:pPr>
            <a:r>
              <a:rPr lang="en-US" sz="1200" dirty="0">
                <a:solidFill>
                  <a:srgbClr val="000000"/>
                </a:solidFill>
                <a:latin typeface="Times New Roman" pitchFamily="18" charset="0"/>
              </a:rPr>
              <a:t>The extension number for the assigned individual can be contacted</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97992667"/>
              </p:ext>
            </p:extLst>
          </p:nvPr>
        </p:nvGraphicFramePr>
        <p:xfrm>
          <a:off x="4886324" y="1768475"/>
          <a:ext cx="3743326" cy="4260850"/>
        </p:xfrm>
        <a:graphic>
          <a:graphicData uri="http://schemas.openxmlformats.org/presentationml/2006/ole">
            <mc:AlternateContent xmlns:mc="http://schemas.openxmlformats.org/markup-compatibility/2006">
              <mc:Choice xmlns:v="urn:schemas-microsoft-com:vml" Requires="v">
                <p:oleObj spid="_x0000_s13320" name="Acrobat Document" r:id="rId4" imgW="5829233" imgH="7543775" progId="AcroExch.Document.7">
                  <p:embed/>
                </p:oleObj>
              </mc:Choice>
              <mc:Fallback>
                <p:oleObj name="Acrobat Document" r:id="rId4" imgW="5829233" imgH="7543775" progId="AcroExch.Document.7">
                  <p:embed/>
                  <p:pic>
                    <p:nvPicPr>
                      <p:cNvPr id="0" name=""/>
                      <p:cNvPicPr/>
                      <p:nvPr/>
                    </p:nvPicPr>
                    <p:blipFill>
                      <a:blip r:embed="rId5"/>
                      <a:stretch>
                        <a:fillRect/>
                      </a:stretch>
                    </p:blipFill>
                    <p:spPr>
                      <a:xfrm>
                        <a:off x="4886324" y="1768475"/>
                        <a:ext cx="3743326" cy="4260850"/>
                      </a:xfrm>
                      <a:prstGeom prst="rect">
                        <a:avLst/>
                      </a:prstGeom>
                      <a:ln>
                        <a:solidFill>
                          <a:srgbClr val="000000"/>
                        </a:solidFill>
                      </a:ln>
                    </p:spPr>
                  </p:pic>
                </p:oleObj>
              </mc:Fallback>
            </mc:AlternateContent>
          </a:graphicData>
        </a:graphic>
      </p:graphicFrame>
    </p:spTree>
    <p:extLst>
      <p:ext uri="{BB962C8B-B14F-4D97-AF65-F5344CB8AC3E}">
        <p14:creationId xmlns:p14="http://schemas.microsoft.com/office/powerpoint/2010/main" val="764412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73475" cy="4495800"/>
          </a:xfrm>
        </p:spPr>
        <p:txBody>
          <a:bodyPr/>
          <a:lstStyle/>
          <a:p>
            <a:pPr marL="0" indent="0">
              <a:buNone/>
            </a:pPr>
            <a:r>
              <a:rPr lang="en-US" sz="2800" dirty="0">
                <a:latin typeface="Times New Roman" pitchFamily="18" charset="0"/>
                <a:ea typeface="+mj-ea"/>
                <a:cs typeface="+mj-cs"/>
              </a:rPr>
              <a:t>Asset Forms </a:t>
            </a:r>
            <a:r>
              <a:rPr lang="en-US" sz="4000" dirty="0">
                <a:latin typeface="Times New Roman" pitchFamily="18" charset="0"/>
                <a:ea typeface="+mj-ea"/>
                <a:cs typeface="+mj-cs"/>
              </a:rPr>
              <a:t/>
            </a:r>
            <a:br>
              <a:rPr lang="en-US" sz="4000" dirty="0">
                <a:latin typeface="Times New Roman" pitchFamily="18" charset="0"/>
                <a:ea typeface="+mj-ea"/>
                <a:cs typeface="+mj-cs"/>
              </a:rPr>
            </a:br>
            <a:r>
              <a:rPr lang="en-US" sz="2000" u="sng" dirty="0">
                <a:latin typeface="Times New Roman" pitchFamily="18" charset="0"/>
                <a:ea typeface="+mj-ea"/>
                <a:cs typeface="+mj-cs"/>
              </a:rPr>
              <a:t>Asset </a:t>
            </a:r>
            <a:r>
              <a:rPr lang="en-US" sz="2000" u="sng" dirty="0" smtClean="0">
                <a:latin typeface="Times New Roman" pitchFamily="18" charset="0"/>
                <a:ea typeface="+mj-ea"/>
                <a:cs typeface="+mj-cs"/>
              </a:rPr>
              <a:t>Coordinator Assignment</a:t>
            </a:r>
          </a:p>
          <a:p>
            <a:pPr marL="342900" lvl="0" indent="-342900" eaLnBrk="1" hangingPunct="1">
              <a:lnSpc>
                <a:spcPct val="90000"/>
              </a:lnSpc>
              <a:buClr>
                <a:srgbClr val="45C984"/>
              </a:buClr>
              <a:buSzPct val="90000"/>
              <a:buFont typeface="Wingdings" pitchFamily="2" charset="2"/>
              <a:buChar char="Ø"/>
              <a:defRPr/>
            </a:pPr>
            <a:r>
              <a:rPr lang="en-US" sz="1400" b="1" dirty="0">
                <a:latin typeface="Times New Roman" pitchFamily="18" charset="0"/>
              </a:rPr>
              <a:t>Room</a:t>
            </a:r>
            <a:r>
              <a:rPr lang="en-US" sz="1400" dirty="0">
                <a:latin typeface="Times New Roman" pitchFamily="18" charset="0"/>
              </a:rPr>
              <a:t>:</a:t>
            </a:r>
          </a:p>
          <a:p>
            <a:pPr lvl="1" eaLnBrk="1" hangingPunct="1">
              <a:lnSpc>
                <a:spcPct val="90000"/>
              </a:lnSpc>
              <a:buClr>
                <a:srgbClr val="45C984"/>
              </a:buClr>
              <a:buFont typeface="Wingdings" pitchFamily="2" charset="2"/>
              <a:buChar char="Ø"/>
              <a:defRPr/>
            </a:pPr>
            <a:r>
              <a:rPr lang="en-US" sz="1200" dirty="0">
                <a:solidFill>
                  <a:srgbClr val="000000"/>
                </a:solidFill>
                <a:latin typeface="Times New Roman" pitchFamily="18" charset="0"/>
              </a:rPr>
              <a:t>The Building and Room number the individual is located.</a:t>
            </a:r>
          </a:p>
          <a:p>
            <a:pPr marL="342900" lvl="0" indent="-342900" eaLnBrk="1" hangingPunct="1">
              <a:lnSpc>
                <a:spcPct val="90000"/>
              </a:lnSpc>
              <a:buClr>
                <a:srgbClr val="45C984"/>
              </a:buClr>
              <a:buSzPct val="90000"/>
              <a:buFont typeface="Wingdings" pitchFamily="2" charset="2"/>
              <a:buChar char="Ø"/>
              <a:defRPr/>
            </a:pPr>
            <a:r>
              <a:rPr lang="en-US" sz="1400" dirty="0">
                <a:latin typeface="Times New Roman" pitchFamily="18" charset="0"/>
              </a:rPr>
              <a:t>Obtain the Department Chair </a:t>
            </a:r>
            <a:r>
              <a:rPr lang="en-US" sz="1400" dirty="0" smtClean="0">
                <a:latin typeface="Times New Roman" pitchFamily="18" charset="0"/>
              </a:rPr>
              <a:t>signature</a:t>
            </a:r>
            <a:endParaRPr lang="en-US" sz="1400" dirty="0">
              <a:latin typeface="Times New Roman" pitchFamily="18" charset="0"/>
            </a:endParaRPr>
          </a:p>
          <a:p>
            <a:pPr marL="342900" lvl="0" indent="-342900" eaLnBrk="1" hangingPunct="1">
              <a:lnSpc>
                <a:spcPct val="90000"/>
              </a:lnSpc>
              <a:buClr>
                <a:srgbClr val="45C984"/>
              </a:buClr>
              <a:buSzPct val="90000"/>
              <a:buFont typeface="Wingdings" pitchFamily="2" charset="2"/>
              <a:buChar char="Ø"/>
              <a:defRPr/>
            </a:pPr>
            <a:r>
              <a:rPr lang="en-US" sz="1400" dirty="0">
                <a:latin typeface="Times New Roman" pitchFamily="18" charset="0"/>
              </a:rPr>
              <a:t>Enter the date of the signature.</a:t>
            </a:r>
          </a:p>
          <a:p>
            <a:pPr marL="0" lvl="0" indent="0" eaLnBrk="1" hangingPunct="1">
              <a:lnSpc>
                <a:spcPct val="90000"/>
              </a:lnSpc>
              <a:buClr>
                <a:srgbClr val="45C984"/>
              </a:buClr>
              <a:buSzPct val="90000"/>
              <a:buNone/>
              <a:defRPr/>
            </a:pPr>
            <a:endParaRPr lang="en-US" sz="1400" dirty="0" smtClean="0">
              <a:latin typeface="Times New Roman" pitchFamily="18" charset="0"/>
            </a:endParaRPr>
          </a:p>
          <a:p>
            <a:pPr marL="0" lvl="0" indent="0" eaLnBrk="1" hangingPunct="1">
              <a:lnSpc>
                <a:spcPct val="90000"/>
              </a:lnSpc>
              <a:buClr>
                <a:srgbClr val="45C984"/>
              </a:buClr>
              <a:buSzPct val="90000"/>
              <a:buNone/>
              <a:defRPr/>
            </a:pPr>
            <a:r>
              <a:rPr lang="en-US" sz="1400" dirty="0" smtClean="0">
                <a:latin typeface="Times New Roman" pitchFamily="18" charset="0"/>
              </a:rPr>
              <a:t>Submit </a:t>
            </a:r>
            <a:r>
              <a:rPr lang="en-US" sz="1400" dirty="0">
                <a:latin typeface="Times New Roman" pitchFamily="18" charset="0"/>
              </a:rPr>
              <a:t>to Property Control</a:t>
            </a:r>
            <a:r>
              <a:rPr lang="en-US" sz="1400" dirty="0" smtClean="0">
                <a:latin typeface="Times New Roman" pitchFamily="18" charset="0"/>
              </a:rPr>
              <a:t>.</a:t>
            </a:r>
            <a:endParaRPr lang="en-US" sz="1400" dirty="0">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97992667"/>
              </p:ext>
            </p:extLst>
          </p:nvPr>
        </p:nvGraphicFramePr>
        <p:xfrm>
          <a:off x="4886325" y="1768475"/>
          <a:ext cx="3743325" cy="4260850"/>
        </p:xfrm>
        <a:graphic>
          <a:graphicData uri="http://schemas.openxmlformats.org/presentationml/2006/ole">
            <mc:AlternateContent xmlns:mc="http://schemas.openxmlformats.org/markup-compatibility/2006">
              <mc:Choice xmlns:v="urn:schemas-microsoft-com:vml" Requires="v">
                <p:oleObj spid="_x0000_s14344" name="Acrobat Document" r:id="rId4" imgW="5829233" imgH="7543775" progId="AcroExch.Document.7">
                  <p:embed/>
                </p:oleObj>
              </mc:Choice>
              <mc:Fallback>
                <p:oleObj name="Acrobat Document" r:id="rId4" imgW="5829233" imgH="754377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325" y="1768475"/>
                        <a:ext cx="3743325" cy="426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46780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charset="0"/>
              </a:rPr>
              <a:t>   </a:t>
            </a:r>
          </a:p>
        </p:txBody>
      </p:sp>
      <p:pic>
        <p:nvPicPr>
          <p:cNvPr id="4" name="Picture 2" descr="C:\Users\cbluemel\Desktop\_Graphics\_UNTHSC\Rebrand\PPT\UNTHSC_Logo.png"/>
          <p:cNvPicPr>
            <a:picLocks noChangeAspect="1" noChangeArrowheads="1"/>
          </p:cNvPicPr>
          <p:nvPr/>
        </p:nvPicPr>
        <p:blipFill>
          <a:blip r:embed="rId3" cstate="print"/>
          <a:stretch>
            <a:fillRect/>
          </a:stretch>
        </p:blipFill>
        <p:spPr bwMode="auto">
          <a:xfrm>
            <a:off x="1311071" y="2592857"/>
            <a:ext cx="6641128" cy="990634"/>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199"/>
            <a:ext cx="3571718" cy="4682905"/>
          </a:xfrm>
        </p:spPr>
        <p:txBody>
          <a:bodyPr/>
          <a:lstStyle/>
          <a:p>
            <a:pPr marL="0" indent="0" algn="ctr">
              <a:buNone/>
            </a:pPr>
            <a:r>
              <a:rPr lang="en-US" sz="2800" dirty="0">
                <a:latin typeface="Times New Roman" pitchFamily="18" charset="0"/>
              </a:rPr>
              <a:t>Asset Forms</a:t>
            </a:r>
            <a:r>
              <a:rPr lang="en-US" sz="6000" dirty="0">
                <a:latin typeface="Times New Roman" pitchFamily="18" charset="0"/>
              </a:rPr>
              <a:t/>
            </a:r>
            <a:br>
              <a:rPr lang="en-US" sz="6000" dirty="0">
                <a:latin typeface="Times New Roman" pitchFamily="18" charset="0"/>
              </a:rPr>
            </a:br>
            <a:r>
              <a:rPr lang="en-US" sz="2000" u="sng" dirty="0">
                <a:latin typeface="Times New Roman" pitchFamily="18" charset="0"/>
              </a:rPr>
              <a:t>Equipment </a:t>
            </a:r>
            <a:r>
              <a:rPr lang="en-US" sz="2000" u="sng" dirty="0" smtClean="0">
                <a:latin typeface="Times New Roman" pitchFamily="18" charset="0"/>
              </a:rPr>
              <a:t>Transfer Notification</a:t>
            </a:r>
          </a:p>
          <a:p>
            <a:pPr marL="342900" lvl="0" indent="-342900" algn="ctr" eaLnBrk="1" hangingPunct="1">
              <a:lnSpc>
                <a:spcPct val="90000"/>
              </a:lnSpc>
              <a:buClr>
                <a:srgbClr val="86D1EC"/>
              </a:buClr>
              <a:buSzPct val="90000"/>
              <a:buNone/>
              <a:defRPr/>
            </a:pPr>
            <a:r>
              <a:rPr lang="en-US" sz="1600" b="1" kern="1200" dirty="0">
                <a:latin typeface="Times New Roman" pitchFamily="18" charset="0"/>
              </a:rPr>
              <a:t>Accountability Changes</a:t>
            </a:r>
          </a:p>
          <a:p>
            <a:pPr marL="342900" lvl="0" indent="-342900" eaLnBrk="1" hangingPunct="1">
              <a:lnSpc>
                <a:spcPct val="90000"/>
              </a:lnSpc>
              <a:buClr>
                <a:srgbClr val="45C984"/>
              </a:buClr>
              <a:buSzPct val="90000"/>
              <a:buFont typeface="Wingdings" pitchFamily="2" charset="2"/>
              <a:buChar char="Ø"/>
              <a:defRPr/>
            </a:pPr>
            <a:r>
              <a:rPr lang="en-US" sz="1200" kern="1200" dirty="0">
                <a:latin typeface="Times New Roman" pitchFamily="18" charset="0"/>
              </a:rPr>
              <a:t>The ETN must be completed by the relinquishing department.</a:t>
            </a:r>
          </a:p>
          <a:p>
            <a:pPr marL="342900" lvl="0" indent="-342900" eaLnBrk="1" hangingPunct="1">
              <a:lnSpc>
                <a:spcPct val="90000"/>
              </a:lnSpc>
              <a:buClr>
                <a:srgbClr val="45C984"/>
              </a:buClr>
              <a:buSzPct val="90000"/>
              <a:buFont typeface="Wingdings" pitchFamily="2" charset="2"/>
              <a:buChar char="Ø"/>
              <a:defRPr/>
            </a:pPr>
            <a:r>
              <a:rPr lang="en-US" sz="1200" b="1" kern="1200" dirty="0">
                <a:latin typeface="Times New Roman" pitchFamily="18" charset="0"/>
              </a:rPr>
              <a:t>Asset Information</a:t>
            </a:r>
            <a:r>
              <a:rPr lang="en-US" sz="1200" kern="1200" dirty="0">
                <a:latin typeface="Times New Roman" pitchFamily="18" charset="0"/>
              </a:rPr>
              <a:t>: Enter all appropriate information related to the asset(s).</a:t>
            </a:r>
          </a:p>
          <a:p>
            <a:pPr lvl="1" eaLnBrk="1" hangingPunct="1">
              <a:lnSpc>
                <a:spcPct val="90000"/>
              </a:lnSpc>
              <a:buClrTx/>
              <a:buFontTx/>
              <a:buChar char="–"/>
              <a:defRPr/>
            </a:pPr>
            <a:r>
              <a:rPr lang="en-US" sz="1000" kern="1200" dirty="0">
                <a:solidFill>
                  <a:srgbClr val="000000"/>
                </a:solidFill>
                <a:latin typeface="Times New Roman" pitchFamily="18" charset="0"/>
                <a:ea typeface="+mn-ea"/>
                <a:cs typeface="+mn-cs"/>
              </a:rPr>
              <a:t>Inventory Number</a:t>
            </a:r>
          </a:p>
          <a:p>
            <a:pPr lvl="1" eaLnBrk="1" hangingPunct="1">
              <a:lnSpc>
                <a:spcPct val="90000"/>
              </a:lnSpc>
              <a:buClrTx/>
              <a:buFontTx/>
              <a:buChar char="–"/>
              <a:defRPr/>
            </a:pPr>
            <a:r>
              <a:rPr lang="en-US" sz="1000" kern="1200" dirty="0">
                <a:solidFill>
                  <a:srgbClr val="000000"/>
                </a:solidFill>
                <a:latin typeface="Times New Roman" pitchFamily="18" charset="0"/>
                <a:ea typeface="+mn-ea"/>
                <a:cs typeface="+mn-cs"/>
              </a:rPr>
              <a:t>Description</a:t>
            </a:r>
          </a:p>
          <a:p>
            <a:pPr lvl="1" eaLnBrk="1" hangingPunct="1">
              <a:lnSpc>
                <a:spcPct val="90000"/>
              </a:lnSpc>
              <a:buClrTx/>
              <a:buFontTx/>
              <a:buChar char="–"/>
              <a:defRPr/>
            </a:pPr>
            <a:r>
              <a:rPr lang="en-US" sz="1000" kern="1200" dirty="0">
                <a:solidFill>
                  <a:srgbClr val="000000"/>
                </a:solidFill>
                <a:latin typeface="Times New Roman" pitchFamily="18" charset="0"/>
                <a:ea typeface="+mn-ea"/>
                <a:cs typeface="+mn-cs"/>
              </a:rPr>
              <a:t>Serial Number</a:t>
            </a:r>
          </a:p>
          <a:p>
            <a:pPr lvl="1" eaLnBrk="1" hangingPunct="1">
              <a:lnSpc>
                <a:spcPct val="90000"/>
              </a:lnSpc>
              <a:buClrTx/>
              <a:buFontTx/>
              <a:buChar char="–"/>
              <a:defRPr/>
            </a:pPr>
            <a:r>
              <a:rPr lang="en-US" sz="1000" kern="1200" dirty="0">
                <a:solidFill>
                  <a:srgbClr val="000000"/>
                </a:solidFill>
                <a:latin typeface="Times New Roman" pitchFamily="18" charset="0"/>
                <a:ea typeface="+mn-ea"/>
                <a:cs typeface="+mn-cs"/>
              </a:rPr>
              <a:t>Current Location</a:t>
            </a:r>
          </a:p>
          <a:p>
            <a:pPr lvl="1" eaLnBrk="1" hangingPunct="1">
              <a:lnSpc>
                <a:spcPct val="90000"/>
              </a:lnSpc>
              <a:buClrTx/>
              <a:buFontTx/>
              <a:buChar char="–"/>
              <a:defRPr/>
            </a:pPr>
            <a:r>
              <a:rPr lang="en-US" sz="1000" kern="1200" dirty="0">
                <a:solidFill>
                  <a:srgbClr val="000000"/>
                </a:solidFill>
                <a:latin typeface="Times New Roman" pitchFamily="18" charset="0"/>
                <a:ea typeface="+mn-ea"/>
                <a:cs typeface="+mn-cs"/>
              </a:rPr>
              <a:t>End User (relinquishing)</a:t>
            </a:r>
          </a:p>
          <a:p>
            <a:pPr lvl="1" eaLnBrk="1" hangingPunct="1">
              <a:lnSpc>
                <a:spcPct val="90000"/>
              </a:lnSpc>
              <a:buClrTx/>
              <a:buFontTx/>
              <a:buChar char="–"/>
              <a:defRPr/>
            </a:pPr>
            <a:r>
              <a:rPr lang="en-US" sz="1000" kern="1200" dirty="0">
                <a:solidFill>
                  <a:srgbClr val="000000"/>
                </a:solidFill>
                <a:latin typeface="Times New Roman" pitchFamily="18" charset="0"/>
                <a:ea typeface="+mn-ea"/>
                <a:cs typeface="+mn-cs"/>
              </a:rPr>
              <a:t>New Location</a:t>
            </a:r>
          </a:p>
          <a:p>
            <a:pPr lvl="1" eaLnBrk="1" hangingPunct="1">
              <a:lnSpc>
                <a:spcPct val="90000"/>
              </a:lnSpc>
              <a:buClrTx/>
              <a:buFontTx/>
              <a:buChar char="–"/>
              <a:defRPr/>
            </a:pPr>
            <a:r>
              <a:rPr lang="en-US" sz="1000" kern="1200" dirty="0">
                <a:solidFill>
                  <a:srgbClr val="000000"/>
                </a:solidFill>
                <a:latin typeface="Times New Roman" pitchFamily="18" charset="0"/>
                <a:ea typeface="+mn-ea"/>
                <a:cs typeface="+mn-cs"/>
              </a:rPr>
              <a:t>End User (New User)</a:t>
            </a:r>
          </a:p>
          <a:p>
            <a:pPr marL="342900" lvl="0" indent="-342900" eaLnBrk="1" hangingPunct="1">
              <a:lnSpc>
                <a:spcPct val="90000"/>
              </a:lnSpc>
              <a:buClr>
                <a:srgbClr val="45C984"/>
              </a:buClr>
              <a:buSzPct val="90000"/>
              <a:buFont typeface="Wingdings" pitchFamily="2" charset="2"/>
              <a:buChar char="Ø"/>
              <a:defRPr/>
            </a:pPr>
            <a:r>
              <a:rPr lang="en-US" sz="1200" b="1" kern="1200" dirty="0">
                <a:latin typeface="Times New Roman" pitchFamily="18" charset="0"/>
              </a:rPr>
              <a:t>Reason for Move</a:t>
            </a:r>
            <a:r>
              <a:rPr lang="en-US" sz="1200" kern="1200" dirty="0">
                <a:latin typeface="Times New Roman" pitchFamily="18" charset="0"/>
              </a:rPr>
              <a:t>:</a:t>
            </a:r>
          </a:p>
          <a:p>
            <a:pPr marL="800100" lvl="1" indent="-342900" eaLnBrk="1" hangingPunct="1">
              <a:lnSpc>
                <a:spcPct val="90000"/>
              </a:lnSpc>
              <a:buClr>
                <a:srgbClr val="45C984"/>
              </a:buClr>
              <a:buSzPct val="90000"/>
              <a:buFont typeface="Wingdings" pitchFamily="2" charset="2"/>
              <a:buChar char="Ø"/>
              <a:defRPr/>
            </a:pPr>
            <a:r>
              <a:rPr lang="en-US" sz="1200" kern="1200" dirty="0">
                <a:solidFill>
                  <a:srgbClr val="000000"/>
                </a:solidFill>
                <a:latin typeface="Times New Roman" pitchFamily="18" charset="0"/>
                <a:ea typeface="+mn-ea"/>
                <a:cs typeface="+mn-cs"/>
              </a:rPr>
              <a:t>Enter the reason for the move.</a:t>
            </a:r>
          </a:p>
          <a:p>
            <a:pPr marL="342900" lvl="0" indent="-342900" eaLnBrk="1" hangingPunct="1">
              <a:lnSpc>
                <a:spcPct val="90000"/>
              </a:lnSpc>
              <a:buClr>
                <a:srgbClr val="45C984"/>
              </a:buClr>
              <a:buSzPct val="90000"/>
              <a:buFont typeface="Wingdings" pitchFamily="2" charset="2"/>
              <a:buChar char="Ø"/>
              <a:defRPr/>
            </a:pPr>
            <a:r>
              <a:rPr lang="en-US" sz="1200" b="1" kern="1200" dirty="0">
                <a:latin typeface="Times New Roman" pitchFamily="18" charset="0"/>
              </a:rPr>
              <a:t>Condition</a:t>
            </a:r>
            <a:r>
              <a:rPr lang="en-US" sz="1200" kern="1200" dirty="0">
                <a:latin typeface="Times New Roman" pitchFamily="18" charset="0"/>
              </a:rPr>
              <a:t>:</a:t>
            </a:r>
          </a:p>
          <a:p>
            <a:pPr marL="800100" lvl="1" indent="-342900" eaLnBrk="1" hangingPunct="1">
              <a:lnSpc>
                <a:spcPct val="90000"/>
              </a:lnSpc>
              <a:buClr>
                <a:srgbClr val="45C984"/>
              </a:buClr>
              <a:buSzPct val="90000"/>
              <a:buFont typeface="Wingdings" pitchFamily="2" charset="2"/>
              <a:buChar char="Ø"/>
              <a:defRPr/>
            </a:pPr>
            <a:r>
              <a:rPr lang="en-US" sz="1200" kern="1200" dirty="0">
                <a:solidFill>
                  <a:srgbClr val="000000"/>
                </a:solidFill>
                <a:latin typeface="Times New Roman" pitchFamily="18" charset="0"/>
                <a:ea typeface="+mn-ea"/>
                <a:cs typeface="+mn-cs"/>
              </a:rPr>
              <a:t>Enter the condition of the asset(s).</a:t>
            </a:r>
          </a:p>
          <a:p>
            <a:pPr marL="342900" lvl="0" indent="-342900" eaLnBrk="1" hangingPunct="1">
              <a:lnSpc>
                <a:spcPct val="90000"/>
              </a:lnSpc>
              <a:buClr>
                <a:srgbClr val="45C984"/>
              </a:buClr>
              <a:buSzPct val="90000"/>
              <a:buFont typeface="Wingdings" pitchFamily="2" charset="2"/>
              <a:buChar char="Ø"/>
              <a:defRPr/>
            </a:pPr>
            <a:r>
              <a:rPr lang="en-US" sz="1200" b="1" kern="1200" dirty="0">
                <a:latin typeface="Times New Roman" pitchFamily="18" charset="0"/>
              </a:rPr>
              <a:t>Facility Management Requisition Number</a:t>
            </a:r>
            <a:r>
              <a:rPr lang="en-US" sz="1200" kern="1200" dirty="0">
                <a:latin typeface="Times New Roman" pitchFamily="18" charset="0"/>
              </a:rPr>
              <a:t>:</a:t>
            </a:r>
          </a:p>
          <a:p>
            <a:pPr marL="800100" lvl="1" indent="-342900" eaLnBrk="1" hangingPunct="1">
              <a:lnSpc>
                <a:spcPct val="90000"/>
              </a:lnSpc>
              <a:buClr>
                <a:srgbClr val="45C984"/>
              </a:buClr>
              <a:buSzPct val="90000"/>
              <a:buFont typeface="Wingdings" pitchFamily="2" charset="2"/>
              <a:buChar char="Ø"/>
              <a:defRPr/>
            </a:pPr>
            <a:r>
              <a:rPr lang="en-US" sz="1200" kern="1200" dirty="0">
                <a:solidFill>
                  <a:srgbClr val="000000"/>
                </a:solidFill>
                <a:latin typeface="Times New Roman" pitchFamily="18" charset="0"/>
                <a:ea typeface="+mn-ea"/>
                <a:cs typeface="+mn-cs"/>
              </a:rPr>
              <a:t>Enter the Facility Management Requisition number if a work order has been requested. Fax a copy of the ETN to Facility Management at ext. 0300</a:t>
            </a:r>
            <a:r>
              <a:rPr lang="en-US" sz="1200" kern="1200" dirty="0" smtClean="0">
                <a:solidFill>
                  <a:srgbClr val="000000"/>
                </a:solidFill>
                <a:latin typeface="Times New Roman" pitchFamily="18" charset="0"/>
                <a:ea typeface="+mn-ea"/>
                <a:cs typeface="+mn-cs"/>
              </a:rPr>
              <a:t>.</a:t>
            </a:r>
            <a:endParaRPr lang="en-US" sz="1200" kern="1200" dirty="0">
              <a:solidFill>
                <a:srgbClr val="000000"/>
              </a:solidFill>
              <a:latin typeface="Times New Roman" pitchFamily="18" charset="0"/>
              <a:ea typeface="+mn-ea"/>
              <a:cs typeface="+mn-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54475129"/>
              </p:ext>
            </p:extLst>
          </p:nvPr>
        </p:nvGraphicFramePr>
        <p:xfrm>
          <a:off x="5024673" y="1765425"/>
          <a:ext cx="3652602" cy="4581053"/>
        </p:xfrm>
        <a:graphic>
          <a:graphicData uri="http://schemas.openxmlformats.org/presentationml/2006/ole">
            <mc:AlternateContent xmlns:mc="http://schemas.openxmlformats.org/markup-compatibility/2006">
              <mc:Choice xmlns:v="urn:schemas-microsoft-com:vml" Requires="v">
                <p:oleObj spid="_x0000_s5132" name="Acrobat Document" r:id="rId4" imgW="5829233" imgH="7543775" progId="AcroExch.Document.7">
                  <p:embed/>
                </p:oleObj>
              </mc:Choice>
              <mc:Fallback>
                <p:oleObj name="Acrobat Document" r:id="rId4" imgW="5829233" imgH="754377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673" y="1765425"/>
                        <a:ext cx="3652602" cy="4581053"/>
                      </a:xfrm>
                      <a:prstGeom prst="rect">
                        <a:avLst/>
                      </a:prstGeom>
                      <a:no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1462378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199"/>
            <a:ext cx="3580771" cy="4583317"/>
          </a:xfrm>
        </p:spPr>
        <p:txBody>
          <a:bodyPr/>
          <a:lstStyle/>
          <a:p>
            <a:pPr marL="0" indent="0" eaLnBrk="1" hangingPunct="1">
              <a:lnSpc>
                <a:spcPct val="90000"/>
              </a:lnSpc>
              <a:buClr>
                <a:srgbClr val="45C984"/>
              </a:buClr>
              <a:buSzPct val="90000"/>
              <a:buNone/>
              <a:defRPr/>
            </a:pPr>
            <a:r>
              <a:rPr lang="en-US" sz="1200" kern="1200" dirty="0">
                <a:latin typeface="Times New Roman" pitchFamily="18" charset="0"/>
              </a:rPr>
              <a:t>(Continued</a:t>
            </a:r>
            <a:r>
              <a:rPr lang="en-US" sz="1200" kern="1200" dirty="0" smtClean="0">
                <a:latin typeface="Times New Roman" pitchFamily="18" charset="0"/>
              </a:rPr>
              <a:t>)</a:t>
            </a:r>
            <a:endParaRPr lang="en-US" sz="1200" b="1" kern="1200" dirty="0" smtClean="0">
              <a:latin typeface="Times New Roman" pitchFamily="18" charset="0"/>
            </a:endParaRPr>
          </a:p>
          <a:p>
            <a:pPr marL="342900" lvl="0" indent="-342900" eaLnBrk="1" hangingPunct="1">
              <a:lnSpc>
                <a:spcPct val="90000"/>
              </a:lnSpc>
              <a:buClr>
                <a:srgbClr val="45C984"/>
              </a:buClr>
              <a:buSzPct val="90000"/>
              <a:buFont typeface="Wingdings" pitchFamily="2" charset="2"/>
              <a:buChar char="Ø"/>
              <a:defRPr/>
            </a:pPr>
            <a:r>
              <a:rPr lang="en-US" sz="1200" b="1" kern="1200" dirty="0" smtClean="0">
                <a:latin typeface="Times New Roman" pitchFamily="18" charset="0"/>
              </a:rPr>
              <a:t>Accountable </a:t>
            </a:r>
            <a:r>
              <a:rPr lang="en-US" sz="1200" b="1" kern="1200" dirty="0">
                <a:latin typeface="Times New Roman" pitchFamily="18" charset="0"/>
              </a:rPr>
              <a:t>Department</a:t>
            </a:r>
            <a:r>
              <a:rPr lang="en-US" sz="1200" kern="1200" dirty="0">
                <a:latin typeface="Times New Roman" pitchFamily="18" charset="0"/>
              </a:rPr>
              <a:t>:</a:t>
            </a:r>
          </a:p>
          <a:p>
            <a:pPr marL="342900" lvl="0" indent="-342900" eaLnBrk="1" hangingPunct="1">
              <a:lnSpc>
                <a:spcPct val="90000"/>
              </a:lnSpc>
              <a:buClr>
                <a:srgbClr val="45C984"/>
              </a:buClr>
              <a:buSzPct val="90000"/>
              <a:buFont typeface="Wingdings" pitchFamily="2" charset="2"/>
              <a:buChar char="Ø"/>
              <a:defRPr/>
            </a:pPr>
            <a:r>
              <a:rPr lang="en-US" sz="1200" kern="1200" dirty="0">
                <a:latin typeface="Times New Roman" pitchFamily="18" charset="0"/>
              </a:rPr>
              <a:t>Enter the Dept </a:t>
            </a:r>
            <a:r>
              <a:rPr lang="en-US" sz="1200" kern="1200" dirty="0" smtClean="0">
                <a:latin typeface="Times New Roman" pitchFamily="18" charset="0"/>
              </a:rPr>
              <a:t>ID and name </a:t>
            </a:r>
            <a:r>
              <a:rPr lang="en-US" sz="1200" kern="1200" dirty="0">
                <a:latin typeface="Times New Roman" pitchFamily="18" charset="0"/>
              </a:rPr>
              <a:t>for the accountable department</a:t>
            </a:r>
            <a:r>
              <a:rPr lang="en-US" sz="1200" kern="1200" dirty="0" smtClean="0">
                <a:latin typeface="Times New Roman" pitchFamily="18" charset="0"/>
              </a:rPr>
              <a:t>.</a:t>
            </a:r>
            <a:r>
              <a:rPr lang="en-US" sz="1200" b="1" kern="1200" dirty="0">
                <a:effectLst>
                  <a:outerShdw blurRad="38100" dist="38100" dir="2700000" algn="tl">
                    <a:srgbClr val="000000"/>
                  </a:outerShdw>
                </a:effectLst>
                <a:latin typeface="Times New Roman" pitchFamily="18" charset="0"/>
              </a:rPr>
              <a:t> </a:t>
            </a:r>
          </a:p>
          <a:p>
            <a:pPr marL="0" lvl="0" indent="0" eaLnBrk="1" hangingPunct="1">
              <a:lnSpc>
                <a:spcPct val="90000"/>
              </a:lnSpc>
              <a:buClr>
                <a:srgbClr val="45C984"/>
              </a:buClr>
              <a:buSzPct val="90000"/>
              <a:buNone/>
              <a:defRPr/>
            </a:pPr>
            <a:endParaRPr lang="en-US" sz="1200" b="1" kern="1200" dirty="0">
              <a:latin typeface="Times New Roman" pitchFamily="18" charset="0"/>
              <a:ea typeface="+mn-ea"/>
              <a:cs typeface="+mn-cs"/>
            </a:endParaRPr>
          </a:p>
          <a:p>
            <a:pPr marL="342900" lvl="0" indent="-342900" algn="ctr" eaLnBrk="1" hangingPunct="1">
              <a:lnSpc>
                <a:spcPct val="90000"/>
              </a:lnSpc>
              <a:buClr>
                <a:srgbClr val="86D1EC"/>
              </a:buClr>
              <a:buSzPct val="90000"/>
              <a:buNone/>
              <a:defRPr/>
            </a:pPr>
            <a:r>
              <a:rPr lang="en-US" sz="1400" kern="1200" dirty="0">
                <a:latin typeface="Times New Roman" pitchFamily="18" charset="0"/>
              </a:rPr>
              <a:t>Notice for Transfer of Accountability</a:t>
            </a:r>
          </a:p>
          <a:p>
            <a:pPr marL="342900" lvl="0" indent="-342900" eaLnBrk="1" hangingPunct="1">
              <a:lnSpc>
                <a:spcPct val="90000"/>
              </a:lnSpc>
              <a:buClr>
                <a:srgbClr val="45C984"/>
              </a:buClr>
              <a:buSzPct val="90000"/>
              <a:buFont typeface="Wingdings" pitchFamily="2" charset="2"/>
              <a:buChar char="Ø"/>
              <a:defRPr/>
            </a:pPr>
            <a:r>
              <a:rPr lang="en-US" sz="1400" b="1" kern="1200" dirty="0">
                <a:latin typeface="Times New Roman" pitchFamily="18" charset="0"/>
              </a:rPr>
              <a:t>From Dept </a:t>
            </a:r>
            <a:r>
              <a:rPr lang="en-US" sz="1400" b="1" kern="1200" dirty="0" smtClean="0">
                <a:latin typeface="Times New Roman" pitchFamily="18" charset="0"/>
              </a:rPr>
              <a:t>ID and Name</a:t>
            </a:r>
            <a:r>
              <a:rPr lang="en-US" sz="1400" kern="1200" dirty="0" smtClean="0">
                <a:latin typeface="Times New Roman" pitchFamily="18" charset="0"/>
              </a:rPr>
              <a:t>:</a:t>
            </a:r>
            <a:endParaRPr lang="en-US" sz="1400" kern="1200" dirty="0">
              <a:latin typeface="Times New Roman" pitchFamily="18" charset="0"/>
            </a:endParaRPr>
          </a:p>
          <a:p>
            <a:pPr marL="800100" lvl="1" indent="-342900" eaLnBrk="1" hangingPunct="1">
              <a:lnSpc>
                <a:spcPct val="90000"/>
              </a:lnSpc>
              <a:buClr>
                <a:srgbClr val="45C984"/>
              </a:buClr>
              <a:buSzPct val="90000"/>
              <a:buFont typeface="Wingdings" pitchFamily="2" charset="2"/>
              <a:buChar char="Ø"/>
              <a:defRPr/>
            </a:pPr>
            <a:r>
              <a:rPr lang="en-US" sz="1200" kern="1200" dirty="0">
                <a:solidFill>
                  <a:srgbClr val="000000"/>
                </a:solidFill>
                <a:latin typeface="Times New Roman" pitchFamily="18" charset="0"/>
                <a:ea typeface="+mn-ea"/>
                <a:cs typeface="+mn-cs"/>
              </a:rPr>
              <a:t>Enter the Dept </a:t>
            </a:r>
            <a:r>
              <a:rPr lang="en-US" sz="1200" kern="1200" dirty="0" smtClean="0">
                <a:solidFill>
                  <a:srgbClr val="000000"/>
                </a:solidFill>
                <a:latin typeface="Times New Roman" pitchFamily="18" charset="0"/>
                <a:ea typeface="+mn-ea"/>
                <a:cs typeface="+mn-cs"/>
              </a:rPr>
              <a:t>ID and name </a:t>
            </a:r>
            <a:r>
              <a:rPr lang="en-US" sz="1200" kern="1200" dirty="0">
                <a:solidFill>
                  <a:srgbClr val="000000"/>
                </a:solidFill>
                <a:latin typeface="Times New Roman" pitchFamily="18" charset="0"/>
                <a:ea typeface="+mn-ea"/>
                <a:cs typeface="+mn-cs"/>
              </a:rPr>
              <a:t>for the relinquishing accountable department</a:t>
            </a:r>
            <a:r>
              <a:rPr lang="en-US" sz="1200" kern="1200" dirty="0" smtClean="0">
                <a:solidFill>
                  <a:srgbClr val="000000"/>
                </a:solidFill>
                <a:latin typeface="Times New Roman" pitchFamily="18" charset="0"/>
                <a:ea typeface="+mn-ea"/>
                <a:cs typeface="+mn-cs"/>
              </a:rPr>
              <a:t>.</a:t>
            </a:r>
            <a:endParaRPr lang="en-US" sz="1200" kern="1200" dirty="0">
              <a:solidFill>
                <a:srgbClr val="000000"/>
              </a:solidFill>
              <a:latin typeface="Times New Roman" pitchFamily="18" charset="0"/>
              <a:ea typeface="+mn-ea"/>
              <a:cs typeface="+mn-cs"/>
            </a:endParaRPr>
          </a:p>
          <a:p>
            <a:pPr marL="342900" lvl="0" indent="-342900" eaLnBrk="1" hangingPunct="1">
              <a:lnSpc>
                <a:spcPct val="90000"/>
              </a:lnSpc>
              <a:buClr>
                <a:srgbClr val="45C984"/>
              </a:buClr>
              <a:buSzPct val="90000"/>
              <a:buFont typeface="Wingdings" pitchFamily="2" charset="2"/>
              <a:buChar char="Ø"/>
              <a:defRPr/>
            </a:pPr>
            <a:r>
              <a:rPr lang="en-US" sz="1400" b="1" kern="1200" dirty="0">
                <a:latin typeface="Times New Roman" pitchFamily="18" charset="0"/>
              </a:rPr>
              <a:t>To Dept ID</a:t>
            </a:r>
            <a:r>
              <a:rPr lang="en-US" sz="1400" kern="1200" dirty="0">
                <a:latin typeface="Times New Roman" pitchFamily="18" charset="0"/>
              </a:rPr>
              <a:t>:</a:t>
            </a:r>
          </a:p>
          <a:p>
            <a:pPr marL="800100" lvl="1" indent="-342900" eaLnBrk="1" hangingPunct="1">
              <a:lnSpc>
                <a:spcPct val="90000"/>
              </a:lnSpc>
              <a:buClr>
                <a:srgbClr val="45C984"/>
              </a:buClr>
              <a:buSzPct val="90000"/>
              <a:buFont typeface="Wingdings" pitchFamily="2" charset="2"/>
              <a:buChar char="Ø"/>
              <a:defRPr/>
            </a:pPr>
            <a:r>
              <a:rPr lang="en-US" sz="1200" kern="1200" dirty="0">
                <a:solidFill>
                  <a:srgbClr val="000000"/>
                </a:solidFill>
                <a:latin typeface="Times New Roman" pitchFamily="18" charset="0"/>
                <a:ea typeface="+mn-ea"/>
                <a:cs typeface="+mn-cs"/>
              </a:rPr>
              <a:t>Enter the Dept </a:t>
            </a:r>
            <a:r>
              <a:rPr lang="en-US" sz="1200" kern="1200" dirty="0" smtClean="0">
                <a:solidFill>
                  <a:srgbClr val="000000"/>
                </a:solidFill>
                <a:latin typeface="Times New Roman" pitchFamily="18" charset="0"/>
                <a:ea typeface="+mn-ea"/>
                <a:cs typeface="+mn-cs"/>
              </a:rPr>
              <a:t>ID and name </a:t>
            </a:r>
            <a:r>
              <a:rPr lang="en-US" sz="1200" kern="1200" dirty="0">
                <a:solidFill>
                  <a:srgbClr val="000000"/>
                </a:solidFill>
                <a:latin typeface="Times New Roman" pitchFamily="18" charset="0"/>
                <a:ea typeface="+mn-ea"/>
                <a:cs typeface="+mn-cs"/>
              </a:rPr>
              <a:t>accepting accountability.</a:t>
            </a:r>
          </a:p>
          <a:p>
            <a:pPr marL="342900" lvl="0" indent="-342900" eaLnBrk="1" hangingPunct="1">
              <a:lnSpc>
                <a:spcPct val="90000"/>
              </a:lnSpc>
              <a:buClr>
                <a:srgbClr val="45C984"/>
              </a:buClr>
              <a:buSzPct val="90000"/>
              <a:buFont typeface="Wingdings" pitchFamily="2" charset="2"/>
              <a:buChar char="Ø"/>
              <a:defRPr/>
            </a:pPr>
            <a:r>
              <a:rPr lang="en-US" sz="1400" b="1" kern="1200" dirty="0">
                <a:latin typeface="Times New Roman" pitchFamily="18" charset="0"/>
              </a:rPr>
              <a:t>Obtain signature from the department chair accepting accountability.</a:t>
            </a:r>
          </a:p>
          <a:p>
            <a:pPr marL="1588" indent="0" eaLnBrk="1" hangingPunct="1">
              <a:lnSpc>
                <a:spcPct val="90000"/>
              </a:lnSpc>
              <a:buClr>
                <a:srgbClr val="45C984"/>
              </a:buClr>
              <a:buSzPct val="90000"/>
              <a:buNone/>
              <a:defRPr/>
            </a:pPr>
            <a:endParaRPr lang="en-US" sz="1600" kern="1200" dirty="0" smtClean="0">
              <a:latin typeface="Times New Roman" pitchFamily="18" charset="0"/>
              <a:ea typeface="+mn-ea"/>
              <a:cs typeface="+mn-cs"/>
            </a:endParaRPr>
          </a:p>
          <a:p>
            <a:pPr marL="1588" indent="0" eaLnBrk="1" hangingPunct="1">
              <a:lnSpc>
                <a:spcPct val="90000"/>
              </a:lnSpc>
              <a:buClr>
                <a:srgbClr val="45C984"/>
              </a:buClr>
              <a:buSzPct val="90000"/>
              <a:buNone/>
              <a:defRPr/>
            </a:pPr>
            <a:r>
              <a:rPr lang="en-US" sz="1600" kern="1200" dirty="0" smtClean="0">
                <a:latin typeface="Times New Roman" pitchFamily="18" charset="0"/>
                <a:ea typeface="+mn-ea"/>
                <a:cs typeface="+mn-cs"/>
              </a:rPr>
              <a:t>Submit </a:t>
            </a:r>
            <a:r>
              <a:rPr lang="en-US" sz="1600" kern="1200" dirty="0">
                <a:latin typeface="Times New Roman" pitchFamily="18" charset="0"/>
                <a:ea typeface="+mn-ea"/>
                <a:cs typeface="+mn-cs"/>
              </a:rPr>
              <a:t>the original completed ETN to Property Control.</a:t>
            </a:r>
          </a:p>
          <a:p>
            <a:pPr marL="457200" lvl="1" indent="0" eaLnBrk="1" hangingPunct="1">
              <a:lnSpc>
                <a:spcPct val="90000"/>
              </a:lnSpc>
              <a:buClr>
                <a:srgbClr val="45C984"/>
              </a:buClr>
              <a:buSzPct val="90000"/>
              <a:buNone/>
              <a:defRPr/>
            </a:pPr>
            <a:endParaRPr lang="en-US" sz="1200" kern="1200" dirty="0" smtClean="0">
              <a:solidFill>
                <a:srgbClr val="00B050"/>
              </a:solidFill>
              <a:latin typeface="Times New Roman" pitchFamily="18" charset="0"/>
              <a:ea typeface="+mn-ea"/>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54475129"/>
              </p:ext>
            </p:extLst>
          </p:nvPr>
        </p:nvGraphicFramePr>
        <p:xfrm>
          <a:off x="5024438" y="1765300"/>
          <a:ext cx="3652837" cy="4581525"/>
        </p:xfrm>
        <a:graphic>
          <a:graphicData uri="http://schemas.openxmlformats.org/presentationml/2006/ole">
            <mc:AlternateContent xmlns:mc="http://schemas.openxmlformats.org/markup-compatibility/2006">
              <mc:Choice xmlns:v="urn:schemas-microsoft-com:vml" Requires="v">
                <p:oleObj spid="_x0000_s4110" name="Acrobat Document" r:id="rId4" imgW="5829233" imgH="7543775" progId="AcroExch.Document.7">
                  <p:embed/>
                </p:oleObj>
              </mc:Choice>
              <mc:Fallback>
                <p:oleObj name="Acrobat Document" r:id="rId4" imgW="5829233" imgH="754377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438" y="1765300"/>
                        <a:ext cx="3652837" cy="4581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2378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580771" cy="4495800"/>
          </a:xfrm>
        </p:spPr>
        <p:txBody>
          <a:bodyPr/>
          <a:lstStyle/>
          <a:p>
            <a:pPr marL="342900" lvl="0" indent="-342900" algn="ctr" eaLnBrk="1" hangingPunct="1">
              <a:lnSpc>
                <a:spcPct val="80000"/>
              </a:lnSpc>
              <a:buClr>
                <a:srgbClr val="86D1EC"/>
              </a:buClr>
              <a:buSzPct val="90000"/>
              <a:buNone/>
              <a:defRPr/>
            </a:pPr>
            <a:r>
              <a:rPr lang="en-US" sz="1800" b="1" dirty="0">
                <a:latin typeface="Times New Roman" pitchFamily="18" charset="0"/>
              </a:rPr>
              <a:t>Location Changes</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Asset Information</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all appropriate information related to the assets with the </a:t>
            </a:r>
            <a:r>
              <a:rPr lang="en-US" sz="1200" u="sng" dirty="0">
                <a:solidFill>
                  <a:srgbClr val="000000"/>
                </a:solidFill>
                <a:latin typeface="Times New Roman" pitchFamily="18" charset="0"/>
              </a:rPr>
              <a:t>new location entered in the “New Location” column</a:t>
            </a:r>
            <a:r>
              <a:rPr lang="en-US" sz="1000" dirty="0">
                <a:solidFill>
                  <a:srgbClr val="000000"/>
                </a:solidFill>
                <a:latin typeface="Times New Roman" pitchFamily="18" charset="0"/>
              </a:rPr>
              <a:t>.</a:t>
            </a:r>
          </a:p>
          <a:p>
            <a:pPr lvl="1" eaLnBrk="1" hangingPunct="1">
              <a:lnSpc>
                <a:spcPct val="80000"/>
              </a:lnSpc>
              <a:buFont typeface="Wingdings" pitchFamily="2" charset="2"/>
              <a:buChar char="§"/>
              <a:defRPr/>
            </a:pPr>
            <a:r>
              <a:rPr lang="en-US" sz="1200" dirty="0">
                <a:solidFill>
                  <a:srgbClr val="000000"/>
                </a:solidFill>
                <a:latin typeface="Times New Roman" pitchFamily="18" charset="0"/>
              </a:rPr>
              <a:t>Inventory Number</a:t>
            </a:r>
          </a:p>
          <a:p>
            <a:pPr lvl="1" eaLnBrk="1" hangingPunct="1">
              <a:lnSpc>
                <a:spcPct val="80000"/>
              </a:lnSpc>
              <a:buFont typeface="Wingdings" pitchFamily="2" charset="2"/>
              <a:buChar char="§"/>
              <a:defRPr/>
            </a:pPr>
            <a:r>
              <a:rPr lang="en-US" sz="1200" dirty="0">
                <a:solidFill>
                  <a:srgbClr val="000000"/>
                </a:solidFill>
                <a:latin typeface="Times New Roman" pitchFamily="18" charset="0"/>
              </a:rPr>
              <a:t>Description</a:t>
            </a:r>
          </a:p>
          <a:p>
            <a:pPr lvl="1" eaLnBrk="1" hangingPunct="1">
              <a:lnSpc>
                <a:spcPct val="80000"/>
              </a:lnSpc>
              <a:buFont typeface="Wingdings" pitchFamily="2" charset="2"/>
              <a:buChar char="§"/>
              <a:defRPr/>
            </a:pPr>
            <a:r>
              <a:rPr lang="en-US" sz="1200" dirty="0">
                <a:solidFill>
                  <a:srgbClr val="000000"/>
                </a:solidFill>
                <a:latin typeface="Times New Roman" pitchFamily="18" charset="0"/>
              </a:rPr>
              <a:t>Serial Number</a:t>
            </a:r>
          </a:p>
          <a:p>
            <a:pPr lvl="1" eaLnBrk="1" hangingPunct="1">
              <a:lnSpc>
                <a:spcPct val="80000"/>
              </a:lnSpc>
              <a:buFont typeface="Wingdings" pitchFamily="2" charset="2"/>
              <a:buChar char="§"/>
              <a:defRPr/>
            </a:pPr>
            <a:r>
              <a:rPr lang="en-US" sz="1200" dirty="0">
                <a:solidFill>
                  <a:srgbClr val="000000"/>
                </a:solidFill>
                <a:latin typeface="Times New Roman" pitchFamily="18" charset="0"/>
              </a:rPr>
              <a:t>Current Location</a:t>
            </a:r>
          </a:p>
          <a:p>
            <a:pPr lvl="1" eaLnBrk="1" hangingPunct="1">
              <a:lnSpc>
                <a:spcPct val="80000"/>
              </a:lnSpc>
              <a:buFont typeface="Wingdings" pitchFamily="2" charset="2"/>
              <a:buChar char="§"/>
              <a:defRPr/>
            </a:pPr>
            <a:r>
              <a:rPr lang="en-US" sz="1200" dirty="0">
                <a:solidFill>
                  <a:srgbClr val="000000"/>
                </a:solidFill>
                <a:latin typeface="Times New Roman" pitchFamily="18" charset="0"/>
              </a:rPr>
              <a:t>New Location</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Reason for Move</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reason for the move</a:t>
            </a:r>
            <a:r>
              <a:rPr lang="en-US" sz="1000" dirty="0">
                <a:solidFill>
                  <a:srgbClr val="000000"/>
                </a:solidFill>
                <a:latin typeface="Times New Roman" pitchFamily="18" charset="0"/>
              </a:rPr>
              <a:t>.</a:t>
            </a: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Condition</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condition of the asset(s).</a:t>
            </a:r>
          </a:p>
          <a:p>
            <a:pPr marL="342900" lvl="0" indent="-342900" eaLnBrk="1" hangingPunct="1">
              <a:lnSpc>
                <a:spcPct val="80000"/>
              </a:lnSpc>
              <a:buClr>
                <a:srgbClr val="45C984"/>
              </a:buClr>
              <a:buSzPct val="90000"/>
              <a:buFont typeface="Wingdings" pitchFamily="2" charset="2"/>
              <a:buChar char="Ø"/>
              <a:defRPr/>
            </a:pPr>
            <a:r>
              <a:rPr lang="en-US" sz="1400" b="1" dirty="0" smtClean="0">
                <a:latin typeface="Times New Roman" pitchFamily="18" charset="0"/>
              </a:rPr>
              <a:t>Accountable </a:t>
            </a:r>
            <a:r>
              <a:rPr lang="en-US" sz="1400" b="1" dirty="0">
                <a:latin typeface="Times New Roman" pitchFamily="18" charset="0"/>
              </a:rPr>
              <a:t>Department</a:t>
            </a:r>
            <a:r>
              <a:rPr lang="en-US" sz="14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Dept </a:t>
            </a:r>
            <a:r>
              <a:rPr lang="en-US" sz="1200" dirty="0" smtClean="0">
                <a:solidFill>
                  <a:srgbClr val="000000"/>
                </a:solidFill>
                <a:latin typeface="Times New Roman" pitchFamily="18" charset="0"/>
              </a:rPr>
              <a:t>ID and name </a:t>
            </a:r>
            <a:r>
              <a:rPr lang="en-US" sz="1200" dirty="0">
                <a:solidFill>
                  <a:srgbClr val="000000"/>
                </a:solidFill>
                <a:latin typeface="Times New Roman" pitchFamily="18" charset="0"/>
              </a:rPr>
              <a:t>for the accountable department</a:t>
            </a:r>
            <a:r>
              <a:rPr lang="en-US" sz="1000" dirty="0" smtClean="0">
                <a:solidFill>
                  <a:srgbClr val="000000"/>
                </a:solidFill>
                <a:latin typeface="Times New Roman" pitchFamily="18" charset="0"/>
              </a:rPr>
              <a:t>.</a:t>
            </a:r>
            <a:endParaRPr lang="en-US" sz="1000" dirty="0">
              <a:solidFill>
                <a:srgbClr val="000000"/>
              </a:solidFill>
              <a:latin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54475129"/>
              </p:ext>
            </p:extLst>
          </p:nvPr>
        </p:nvGraphicFramePr>
        <p:xfrm>
          <a:off x="5024438" y="1765300"/>
          <a:ext cx="3652837" cy="4581525"/>
        </p:xfrm>
        <a:graphic>
          <a:graphicData uri="http://schemas.openxmlformats.org/presentationml/2006/ole">
            <mc:AlternateContent xmlns:mc="http://schemas.openxmlformats.org/markup-compatibility/2006">
              <mc:Choice xmlns:v="urn:schemas-microsoft-com:vml" Requires="v">
                <p:oleObj spid="_x0000_s2062" name="Acrobat Document" r:id="rId4" imgW="5829233" imgH="7543775" progId="AcroExch.Document.7">
                  <p:embed/>
                </p:oleObj>
              </mc:Choice>
              <mc:Fallback>
                <p:oleObj name="Acrobat Document" r:id="rId4" imgW="5829233" imgH="754377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438" y="1765300"/>
                        <a:ext cx="3652837" cy="4581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2378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589825" cy="4495800"/>
          </a:xfrm>
        </p:spPr>
        <p:txBody>
          <a:bodyPr/>
          <a:lstStyle/>
          <a:p>
            <a:pPr marL="0" lvl="0" indent="0" algn="ctr" eaLnBrk="1" hangingPunct="1">
              <a:lnSpc>
                <a:spcPct val="90000"/>
              </a:lnSpc>
              <a:buClr>
                <a:srgbClr val="45C984"/>
              </a:buClr>
              <a:buSzPct val="90000"/>
              <a:buNone/>
              <a:defRPr/>
            </a:pPr>
            <a:r>
              <a:rPr lang="en-US" sz="1200" kern="1200" dirty="0">
                <a:latin typeface="Times New Roman" pitchFamily="18" charset="0"/>
              </a:rPr>
              <a:t>(Continued</a:t>
            </a:r>
            <a:r>
              <a:rPr lang="en-US" sz="1200" kern="1200" dirty="0" smtClean="0">
                <a:latin typeface="Times New Roman" pitchFamily="18" charset="0"/>
              </a:rPr>
              <a:t>)</a:t>
            </a:r>
            <a:endParaRPr lang="en-US" sz="1400" b="1" dirty="0" smtClean="0">
              <a:latin typeface="Times New Roman" pitchFamily="18" charset="0"/>
            </a:endParaRPr>
          </a:p>
          <a:p>
            <a:pPr marL="342900" lvl="0" indent="-342900" eaLnBrk="1" hangingPunct="1">
              <a:lnSpc>
                <a:spcPct val="80000"/>
              </a:lnSpc>
              <a:buClr>
                <a:srgbClr val="45C984"/>
              </a:buClr>
              <a:buSzPct val="90000"/>
              <a:buFont typeface="Wingdings" pitchFamily="2" charset="2"/>
              <a:buChar char="Ø"/>
              <a:defRPr/>
            </a:pPr>
            <a:r>
              <a:rPr lang="en-US" sz="1400" b="1" dirty="0">
                <a:latin typeface="Times New Roman" pitchFamily="18" charset="0"/>
              </a:rPr>
              <a:t>Obtain signature from department chair. </a:t>
            </a:r>
            <a:endParaRPr lang="en-US" sz="1400" b="1" dirty="0" smtClean="0">
              <a:latin typeface="Times New Roman" pitchFamily="18" charset="0"/>
            </a:endParaRPr>
          </a:p>
          <a:p>
            <a:pPr marL="0" lvl="0" indent="0" eaLnBrk="1" hangingPunct="1">
              <a:lnSpc>
                <a:spcPct val="80000"/>
              </a:lnSpc>
              <a:buClr>
                <a:srgbClr val="45C984"/>
              </a:buClr>
              <a:buSzPct val="90000"/>
              <a:buNone/>
              <a:defRPr/>
            </a:pPr>
            <a:endParaRPr lang="en-US" sz="1400" b="1" dirty="0">
              <a:latin typeface="Times New Roman" pitchFamily="18" charset="0"/>
            </a:endParaRPr>
          </a:p>
          <a:p>
            <a:pPr marL="1588" lvl="0" indent="0" eaLnBrk="1" hangingPunct="1">
              <a:lnSpc>
                <a:spcPct val="90000"/>
              </a:lnSpc>
              <a:buClr>
                <a:srgbClr val="45C984"/>
              </a:buClr>
              <a:buSzPct val="90000"/>
              <a:buNone/>
              <a:defRPr/>
            </a:pPr>
            <a:r>
              <a:rPr lang="en-US" sz="1600" kern="1200" dirty="0">
                <a:latin typeface="Times New Roman" pitchFamily="18" charset="0"/>
              </a:rPr>
              <a:t>Submit the original completed ETN to Property Control.</a:t>
            </a:r>
          </a:p>
        </p:txBody>
      </p:sp>
      <p:graphicFrame>
        <p:nvGraphicFramePr>
          <p:cNvPr id="5" name="Object 4"/>
          <p:cNvGraphicFramePr>
            <a:graphicFrameLocks noChangeAspect="1"/>
          </p:cNvGraphicFramePr>
          <p:nvPr>
            <p:extLst>
              <p:ext uri="{D42A27DB-BD31-4B8C-83A1-F6EECF244321}">
                <p14:modId xmlns:p14="http://schemas.microsoft.com/office/powerpoint/2010/main" val="2023229709"/>
              </p:ext>
            </p:extLst>
          </p:nvPr>
        </p:nvGraphicFramePr>
        <p:xfrm>
          <a:off x="5024438" y="1765300"/>
          <a:ext cx="3652837" cy="4581525"/>
        </p:xfrm>
        <a:graphic>
          <a:graphicData uri="http://schemas.openxmlformats.org/presentationml/2006/ole">
            <mc:AlternateContent xmlns:mc="http://schemas.openxmlformats.org/markup-compatibility/2006">
              <mc:Choice xmlns:v="urn:schemas-microsoft-com:vml" Requires="v">
                <p:oleObj spid="_x0000_s1037" name="Acrobat Document" r:id="rId4" imgW="5829003" imgH="7543404" progId="Acrobat.Document.11">
                  <p:embed/>
                </p:oleObj>
              </mc:Choice>
              <mc:Fallback>
                <p:oleObj name="Acrobat Document" r:id="rId4" imgW="5829003" imgH="7543404" progId="Acrobat.Document.11">
                  <p:embed/>
                  <p:pic>
                    <p:nvPicPr>
                      <p:cNvPr id="0" name="Object 3"/>
                      <p:cNvPicPr>
                        <a:picLocks noChangeAspect="1" noChangeArrowheads="1"/>
                      </p:cNvPicPr>
                      <p:nvPr/>
                    </p:nvPicPr>
                    <p:blipFill>
                      <a:blip r:embed="rId5"/>
                      <a:srcRect/>
                      <a:stretch>
                        <a:fillRect/>
                      </a:stretch>
                    </p:blipFill>
                    <p:spPr bwMode="auto">
                      <a:xfrm>
                        <a:off x="5024438" y="1765300"/>
                        <a:ext cx="3652837" cy="4581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2378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8293100" cy="4691958"/>
          </a:xfrm>
        </p:spPr>
        <p:txBody>
          <a:bodyPr/>
          <a:lstStyle/>
          <a:p>
            <a:pPr marL="0" lvl="0" indent="0" algn="ctr">
              <a:buNone/>
            </a:pPr>
            <a:r>
              <a:rPr lang="en-US" sz="2400" b="1" dirty="0">
                <a:latin typeface="Times New Roman"/>
              </a:rPr>
              <a:t>Property Control Asset Policies</a:t>
            </a:r>
          </a:p>
          <a:p>
            <a:pPr marL="342900" lvl="0" indent="-342900" eaLnBrk="1" hangingPunct="1">
              <a:lnSpc>
                <a:spcPct val="80000"/>
              </a:lnSpc>
              <a:buClr>
                <a:srgbClr val="00853E"/>
              </a:buClr>
              <a:buSzPct val="90000"/>
              <a:buFont typeface="Wingdings" pitchFamily="2" charset="2"/>
              <a:buChar char="q"/>
              <a:defRPr/>
            </a:pPr>
            <a:r>
              <a:rPr lang="en-US" sz="1200" u="sng" dirty="0">
                <a:latin typeface="Times New Roman" pitchFamily="18" charset="0"/>
              </a:rPr>
              <a:t>Property Custody Receipt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 Property Custody Receipt is required to use and store assets off UNTHSC property.</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The requestor’s signature acknowledges on the Property Custody Receipt the asset will not be removed from UNTHSC property until all appropriate signatures have been obtained.</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The requestor is under financial liability for the loss or damage as a result from negligence, intentional act or failure to exercise reasonable care to safeguard, maintain, and service the asset.</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Any asset removed from UNTHSC property must have a UNTHSC asset tag.</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 Property Custody Receipt is required for any asset under the direction and control of UNTHSC.</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Only employees may use and store assets off UNTHSC property.</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Property Custody Receipts </a:t>
            </a:r>
            <a:r>
              <a:rPr lang="en-US" sz="1200" dirty="0" smtClean="0">
                <a:solidFill>
                  <a:srgbClr val="000000"/>
                </a:solidFill>
                <a:latin typeface="Times New Roman" pitchFamily="18" charset="0"/>
              </a:rPr>
              <a:t>must be </a:t>
            </a:r>
            <a:r>
              <a:rPr lang="en-US" sz="1200" u="sng" dirty="0" smtClean="0">
                <a:solidFill>
                  <a:srgbClr val="000000"/>
                </a:solidFill>
                <a:latin typeface="Times New Roman" pitchFamily="18" charset="0"/>
              </a:rPr>
              <a:t>verified</a:t>
            </a:r>
            <a:r>
              <a:rPr lang="en-US" sz="1200" dirty="0" smtClean="0">
                <a:solidFill>
                  <a:srgbClr val="000000"/>
                </a:solidFill>
                <a:latin typeface="Times New Roman" pitchFamily="18" charset="0"/>
              </a:rPr>
              <a:t> by the Department every 12 months.</a:t>
            </a:r>
            <a:endParaRPr lang="en-US" sz="1200" dirty="0">
              <a:solidFill>
                <a:srgbClr val="000000"/>
              </a:solidFill>
              <a:latin typeface="Times New Roman" pitchFamily="18" charset="0"/>
            </a:endParaRP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Any changes on an approved Property Custody Receipts requires a new Property Custody Receipt to be submitted.</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Assets on approved Property Custody Receipts cannot be transferred to another UNTHSC employee until the asset has been returned to campus.</a:t>
            </a:r>
          </a:p>
          <a:p>
            <a:pPr lvl="1" eaLnBrk="1" hangingPunct="1">
              <a:lnSpc>
                <a:spcPct val="80000"/>
              </a:lnSpc>
              <a:buClrTx/>
              <a:buFontTx/>
              <a:buChar char="–"/>
              <a:defRPr/>
            </a:pPr>
            <a:endParaRPr lang="en-US" sz="1200" dirty="0">
              <a:solidFill>
                <a:srgbClr val="000000"/>
              </a:solidFill>
              <a:latin typeface="Times New Roman" pitchFamily="18" charset="0"/>
            </a:endParaRP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Any exception to the Property Custody Receipt policy requires the approval of the President or his designee.</a:t>
            </a:r>
          </a:p>
          <a:p>
            <a:pPr marL="0" indent="0">
              <a:buNone/>
            </a:pPr>
            <a:endParaRPr lang="en-US" dirty="0"/>
          </a:p>
        </p:txBody>
      </p:sp>
    </p:spTree>
    <p:extLst>
      <p:ext uri="{BB962C8B-B14F-4D97-AF65-F5344CB8AC3E}">
        <p14:creationId xmlns:p14="http://schemas.microsoft.com/office/powerpoint/2010/main" val="1462378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35092" cy="4628584"/>
          </a:xfrm>
        </p:spPr>
        <p:txBody>
          <a:bodyPr/>
          <a:lstStyle/>
          <a:p>
            <a:pPr marL="0" indent="0">
              <a:buNone/>
            </a:pPr>
            <a:r>
              <a:rPr lang="en-US" sz="2800" dirty="0">
                <a:latin typeface="Times New Roman" pitchFamily="18" charset="0"/>
                <a:ea typeface="+mj-ea"/>
                <a:cs typeface="+mj-cs"/>
              </a:rPr>
              <a:t>Asset Forms</a:t>
            </a:r>
            <a:r>
              <a:rPr lang="en-US" sz="3600" dirty="0">
                <a:latin typeface="Times New Roman" pitchFamily="18" charset="0"/>
                <a:ea typeface="+mj-ea"/>
                <a:cs typeface="+mj-cs"/>
              </a:rPr>
              <a:t> </a:t>
            </a:r>
            <a:br>
              <a:rPr lang="en-US" sz="3600" dirty="0">
                <a:latin typeface="Times New Roman" pitchFamily="18" charset="0"/>
                <a:ea typeface="+mj-ea"/>
                <a:cs typeface="+mj-cs"/>
              </a:rPr>
            </a:br>
            <a:r>
              <a:rPr lang="en-US" sz="2000" u="sng" dirty="0">
                <a:latin typeface="Times New Roman" pitchFamily="18" charset="0"/>
                <a:ea typeface="+mj-ea"/>
                <a:cs typeface="+mj-cs"/>
              </a:rPr>
              <a:t>Property Custody </a:t>
            </a:r>
            <a:r>
              <a:rPr lang="en-US" sz="2000" u="sng" dirty="0" smtClean="0">
                <a:latin typeface="Times New Roman" pitchFamily="18" charset="0"/>
                <a:ea typeface="+mj-ea"/>
                <a:cs typeface="+mj-cs"/>
              </a:rPr>
              <a:t>Receipt</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Department Name with Inventory Accountability:</a:t>
            </a:r>
          </a:p>
          <a:p>
            <a:pPr lvl="1" eaLnBrk="1" hangingPunct="1">
              <a:lnSpc>
                <a:spcPct val="80000"/>
              </a:lnSpc>
              <a:buClr>
                <a:srgbClr val="45C984"/>
              </a:buClr>
              <a:buFont typeface="Wingdings" pitchFamily="2" charset="2"/>
              <a:buChar char="Ø"/>
              <a:defRPr/>
            </a:pPr>
            <a:r>
              <a:rPr lang="en-US" sz="1200" dirty="0" smtClean="0">
                <a:solidFill>
                  <a:srgbClr val="000000"/>
                </a:solidFill>
                <a:latin typeface="Times New Roman" pitchFamily="18" charset="0"/>
              </a:rPr>
              <a:t>Select </a:t>
            </a:r>
            <a:r>
              <a:rPr lang="en-US" sz="1200" dirty="0">
                <a:solidFill>
                  <a:srgbClr val="000000"/>
                </a:solidFill>
                <a:latin typeface="Times New Roman" pitchFamily="18" charset="0"/>
              </a:rPr>
              <a:t>the </a:t>
            </a:r>
            <a:r>
              <a:rPr lang="en-US" sz="1200" dirty="0" smtClean="0">
                <a:solidFill>
                  <a:srgbClr val="000000"/>
                </a:solidFill>
                <a:latin typeface="Times New Roman" pitchFamily="18" charset="0"/>
              </a:rPr>
              <a:t>department ID and </a:t>
            </a:r>
            <a:r>
              <a:rPr lang="en-US" sz="1200" dirty="0">
                <a:solidFill>
                  <a:srgbClr val="000000"/>
                </a:solidFill>
                <a:latin typeface="Times New Roman" pitchFamily="18" charset="0"/>
              </a:rPr>
              <a:t>name that has accountability for the asset(s).</a:t>
            </a:r>
          </a:p>
          <a:p>
            <a:pPr marL="342900" lvl="0" indent="-342900" eaLnBrk="1" hangingPunct="1">
              <a:lnSpc>
                <a:spcPct val="80000"/>
              </a:lnSpc>
              <a:buClr>
                <a:srgbClr val="45C984"/>
              </a:buClr>
              <a:buSzPct val="90000"/>
              <a:buFont typeface="Wingdings" pitchFamily="2" charset="2"/>
              <a:buChar char="Ø"/>
              <a:defRPr/>
            </a:pPr>
            <a:r>
              <a:rPr lang="en-US" sz="1200" b="1" dirty="0" smtClean="0">
                <a:latin typeface="Times New Roman" pitchFamily="18" charset="0"/>
              </a:rPr>
              <a:t>Date:</a:t>
            </a:r>
            <a:endParaRPr lang="en-US" sz="1200" b="1" dirty="0">
              <a:latin typeface="Times New Roman" pitchFamily="18" charset="0"/>
            </a:endParaRPr>
          </a:p>
          <a:p>
            <a:pPr lvl="1" eaLnBrk="1" hangingPunct="1">
              <a:lnSpc>
                <a:spcPct val="80000"/>
              </a:lnSpc>
              <a:buClr>
                <a:srgbClr val="45C984"/>
              </a:buClr>
              <a:buFont typeface="Wingdings" pitchFamily="2" charset="2"/>
              <a:buChar char="Ø"/>
              <a:defRPr/>
            </a:pPr>
            <a:r>
              <a:rPr lang="en-US" sz="1200" dirty="0" smtClean="0">
                <a:solidFill>
                  <a:srgbClr val="000000"/>
                </a:solidFill>
                <a:latin typeface="Times New Roman" pitchFamily="18" charset="0"/>
              </a:rPr>
              <a:t>Enter </a:t>
            </a:r>
            <a:r>
              <a:rPr lang="en-US" sz="1200" dirty="0">
                <a:solidFill>
                  <a:srgbClr val="000000"/>
                </a:solidFill>
                <a:latin typeface="Times New Roman" pitchFamily="18" charset="0"/>
              </a:rPr>
              <a:t>date </a:t>
            </a:r>
            <a:r>
              <a:rPr lang="en-US" sz="1200" dirty="0" smtClean="0">
                <a:solidFill>
                  <a:srgbClr val="000000"/>
                </a:solidFill>
                <a:latin typeface="Times New Roman" pitchFamily="18" charset="0"/>
              </a:rPr>
              <a:t>the form </a:t>
            </a:r>
            <a:r>
              <a:rPr lang="en-US" sz="1200" dirty="0">
                <a:solidFill>
                  <a:srgbClr val="000000"/>
                </a:solidFill>
                <a:latin typeface="Times New Roman" pitchFamily="18" charset="0"/>
              </a:rPr>
              <a:t>is initiated.</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Removal of Said Property:</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State the purpose for removing the asset(s) from campus.</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Proof of Insurance:</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name of insurance company and attach copy of policy, if required. (Not required by all divisions.)</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Location:</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exact location where the asset(s) will be used and/or kept for safekeeping off campus.</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Beginning Removal Date:</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date when asset(s) will be removed from campus</a:t>
            </a:r>
            <a:r>
              <a:rPr lang="en-US" sz="1200" dirty="0" smtClean="0">
                <a:solidFill>
                  <a:srgbClr val="000000"/>
                </a:solidFill>
                <a:latin typeface="Times New Roman" pitchFamily="18" charset="0"/>
              </a:rPr>
              <a:t>.</a:t>
            </a:r>
            <a:endParaRPr lang="en-US" sz="1200" dirty="0">
              <a:solidFill>
                <a:srgbClr val="000000"/>
              </a:solidFill>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39510800"/>
              </p:ext>
            </p:extLst>
          </p:nvPr>
        </p:nvGraphicFramePr>
        <p:xfrm>
          <a:off x="4993725" y="1768191"/>
          <a:ext cx="3603238" cy="4663440"/>
        </p:xfrm>
        <a:graphic>
          <a:graphicData uri="http://schemas.openxmlformats.org/presentationml/2006/ole">
            <mc:AlternateContent xmlns:mc="http://schemas.openxmlformats.org/markup-compatibility/2006">
              <mc:Choice xmlns:v="urn:schemas-microsoft-com:vml" Requires="v">
                <p:oleObj spid="_x0000_s6157" name="Acrobat Document" r:id="rId4" imgW="5829233" imgH="7543775" progId="AcroExch.Document.7">
                  <p:embed/>
                </p:oleObj>
              </mc:Choice>
              <mc:Fallback>
                <p:oleObj name="Acrobat Document" r:id="rId4" imgW="5829233" imgH="7543775" progId="AcroExch.Document.7">
                  <p:embed/>
                  <p:pic>
                    <p:nvPicPr>
                      <p:cNvPr id="0" name=""/>
                      <p:cNvPicPr/>
                      <p:nvPr/>
                    </p:nvPicPr>
                    <p:blipFill>
                      <a:blip r:embed="rId5"/>
                      <a:stretch>
                        <a:fillRect/>
                      </a:stretch>
                    </p:blipFill>
                    <p:spPr>
                      <a:xfrm>
                        <a:off x="4993725" y="1768191"/>
                        <a:ext cx="3603238" cy="4663440"/>
                      </a:xfrm>
                      <a:prstGeom prst="rect">
                        <a:avLst/>
                      </a:prstGeom>
                      <a:ln>
                        <a:solidFill>
                          <a:srgbClr val="000000"/>
                        </a:solidFill>
                      </a:ln>
                    </p:spPr>
                  </p:pic>
                </p:oleObj>
              </mc:Fallback>
            </mc:AlternateContent>
          </a:graphicData>
        </a:graphic>
      </p:graphicFrame>
    </p:spTree>
    <p:extLst>
      <p:ext uri="{BB962C8B-B14F-4D97-AF65-F5344CB8AC3E}">
        <p14:creationId xmlns:p14="http://schemas.microsoft.com/office/powerpoint/2010/main" val="146237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rPr>
              <a:t>Property Control Asset Forms</a:t>
            </a:r>
            <a:endParaRPr lang="en-US" dirty="0"/>
          </a:p>
        </p:txBody>
      </p:sp>
      <p:sp>
        <p:nvSpPr>
          <p:cNvPr id="3" name="Content Placeholder 2"/>
          <p:cNvSpPr>
            <a:spLocks noGrp="1"/>
          </p:cNvSpPr>
          <p:nvPr>
            <p:ph idx="1"/>
          </p:nvPr>
        </p:nvSpPr>
        <p:spPr>
          <a:xfrm>
            <a:off x="393700" y="1600200"/>
            <a:ext cx="3635092" cy="4495800"/>
          </a:xfrm>
        </p:spPr>
        <p:txBody>
          <a:bodyPr/>
          <a:lstStyle/>
          <a:p>
            <a:pPr marL="0" lvl="0" indent="0" algn="ctr" eaLnBrk="1" hangingPunct="1">
              <a:lnSpc>
                <a:spcPct val="90000"/>
              </a:lnSpc>
              <a:buClr>
                <a:srgbClr val="45C984"/>
              </a:buClr>
              <a:buSzPct val="90000"/>
              <a:buNone/>
              <a:defRPr/>
            </a:pPr>
            <a:r>
              <a:rPr lang="en-US" sz="1200" kern="1200" dirty="0">
                <a:latin typeface="Times New Roman" pitchFamily="18" charset="0"/>
              </a:rPr>
              <a:t>(Continued</a:t>
            </a:r>
            <a:r>
              <a:rPr lang="en-US" sz="1200" kern="1200" dirty="0" smtClean="0">
                <a:latin typeface="Times New Roman" pitchFamily="18" charset="0"/>
              </a:rPr>
              <a:t>)</a:t>
            </a:r>
            <a:endParaRPr lang="en-US" sz="1200" b="1" dirty="0" smtClean="0">
              <a:latin typeface="Times New Roman" pitchFamily="18" charset="0"/>
            </a:endParaRPr>
          </a:p>
          <a:p>
            <a:pPr marL="342900" lvl="0" indent="-342900" eaLnBrk="1" hangingPunct="1">
              <a:lnSpc>
                <a:spcPct val="80000"/>
              </a:lnSpc>
              <a:buClr>
                <a:srgbClr val="45C984"/>
              </a:buClr>
              <a:buSzPct val="90000"/>
              <a:buFont typeface="Wingdings" pitchFamily="2" charset="2"/>
              <a:buChar char="Ø"/>
              <a:defRPr/>
            </a:pPr>
            <a:r>
              <a:rPr lang="en-US" sz="1200" b="1" dirty="0" smtClean="0">
                <a:latin typeface="Times New Roman" pitchFamily="18" charset="0"/>
              </a:rPr>
              <a:t>Return </a:t>
            </a:r>
            <a:r>
              <a:rPr lang="en-US" sz="1200" b="1" dirty="0">
                <a:latin typeface="Times New Roman" pitchFamily="18" charset="0"/>
              </a:rPr>
              <a:t>Date: </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date asset(s) will be returned to campus or PCR renewed.  Must not exceed 12 months.</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Name</a:t>
            </a:r>
            <a:r>
              <a:rPr lang="en-US" sz="12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requestor’s name.</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Title</a:t>
            </a:r>
            <a:r>
              <a:rPr lang="en-US" sz="12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requestor’s title.</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Department</a:t>
            </a:r>
            <a:r>
              <a:rPr lang="en-US" sz="12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a:t>
            </a:r>
            <a:r>
              <a:rPr lang="en-US" sz="1200" dirty="0" smtClean="0">
                <a:solidFill>
                  <a:srgbClr val="000000"/>
                </a:solidFill>
                <a:latin typeface="Times New Roman" pitchFamily="18" charset="0"/>
              </a:rPr>
              <a:t>requestor’s </a:t>
            </a:r>
            <a:r>
              <a:rPr lang="en-US" sz="1200" dirty="0">
                <a:solidFill>
                  <a:srgbClr val="000000"/>
                </a:solidFill>
                <a:latin typeface="Times New Roman" pitchFamily="18" charset="0"/>
              </a:rPr>
              <a:t>department </a:t>
            </a:r>
            <a:r>
              <a:rPr lang="en-US" sz="1200" dirty="0" smtClean="0">
                <a:solidFill>
                  <a:srgbClr val="000000"/>
                </a:solidFill>
                <a:latin typeface="Times New Roman" pitchFamily="18" charset="0"/>
              </a:rPr>
              <a:t>name.</a:t>
            </a:r>
          </a:p>
          <a:p>
            <a:pPr eaLnBrk="1" hangingPunct="1">
              <a:lnSpc>
                <a:spcPct val="80000"/>
              </a:lnSpc>
              <a:buClr>
                <a:srgbClr val="45C984"/>
              </a:buClr>
              <a:buFont typeface="Wingdings" pitchFamily="2" charset="2"/>
              <a:buChar char="Ø"/>
              <a:defRPr/>
            </a:pPr>
            <a:r>
              <a:rPr lang="en-US" sz="1200" dirty="0" smtClean="0">
                <a:latin typeface="Times New Roman" pitchFamily="18" charset="0"/>
              </a:rPr>
              <a:t>Requestor’s </a:t>
            </a:r>
            <a:r>
              <a:rPr lang="en-US" sz="1200" dirty="0">
                <a:latin typeface="Times New Roman" pitchFamily="18" charset="0"/>
              </a:rPr>
              <a:t>Signature:</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Obtain the requestor’s signature.</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Date of Request</a:t>
            </a:r>
            <a:r>
              <a:rPr lang="en-US" sz="1200" dirty="0">
                <a:latin typeface="Times New Roman" pitchFamily="18" charset="0"/>
              </a:rPr>
              <a:t>:</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date the requestor has signed the PCR.</a:t>
            </a:r>
            <a:endParaRPr lang="en-US" sz="1200" b="1" dirty="0">
              <a:solidFill>
                <a:srgbClr val="000000"/>
              </a:solidFill>
              <a:latin typeface="Times New Roman" pitchFamily="18" charset="0"/>
            </a:endParaRP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Asset Information: </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the available asset information for all assets being removed from campus.</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Dept. Chair Approval:</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Signature of department chair to approve for administrative approval.</a:t>
            </a:r>
          </a:p>
          <a:p>
            <a:pPr marL="342900" lvl="0" indent="-342900" eaLnBrk="1" hangingPunct="1">
              <a:lnSpc>
                <a:spcPct val="80000"/>
              </a:lnSpc>
              <a:buClr>
                <a:srgbClr val="45C984"/>
              </a:buClr>
              <a:buSzPct val="90000"/>
              <a:buFont typeface="Wingdings" pitchFamily="2" charset="2"/>
              <a:buChar char="Ø"/>
              <a:defRPr/>
            </a:pPr>
            <a:r>
              <a:rPr lang="en-US" sz="1200" b="1" dirty="0">
                <a:latin typeface="Times New Roman" pitchFamily="18" charset="0"/>
              </a:rPr>
              <a:t>Dept. Chair Approval Date: </a:t>
            </a:r>
          </a:p>
          <a:p>
            <a:pPr lvl="1" eaLnBrk="1" hangingPunct="1">
              <a:lnSpc>
                <a:spcPct val="80000"/>
              </a:lnSpc>
              <a:buClr>
                <a:srgbClr val="45C984"/>
              </a:buClr>
              <a:buFont typeface="Wingdings" pitchFamily="2" charset="2"/>
              <a:buChar char="Ø"/>
              <a:defRPr/>
            </a:pPr>
            <a:r>
              <a:rPr lang="en-US" sz="1200" dirty="0">
                <a:solidFill>
                  <a:srgbClr val="000000"/>
                </a:solidFill>
                <a:latin typeface="Times New Roman" pitchFamily="18" charset="0"/>
              </a:rPr>
              <a:t>Enter date of signature of the department chair.</a:t>
            </a:r>
          </a:p>
          <a:p>
            <a:pPr marL="457200" lvl="1" indent="0" eaLnBrk="1" hangingPunct="1">
              <a:lnSpc>
                <a:spcPct val="80000"/>
              </a:lnSpc>
              <a:buClr>
                <a:srgbClr val="45C984"/>
              </a:buClr>
              <a:buNone/>
              <a:defRPr/>
            </a:pPr>
            <a:endParaRPr lang="en-US" sz="1200" dirty="0">
              <a:solidFill>
                <a:srgbClr val="00B050"/>
              </a:solidFill>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39510800"/>
              </p:ext>
            </p:extLst>
          </p:nvPr>
        </p:nvGraphicFramePr>
        <p:xfrm>
          <a:off x="4994275" y="1768475"/>
          <a:ext cx="3602038" cy="4662488"/>
        </p:xfrm>
        <a:graphic>
          <a:graphicData uri="http://schemas.openxmlformats.org/presentationml/2006/ole">
            <mc:AlternateContent xmlns:mc="http://schemas.openxmlformats.org/markup-compatibility/2006">
              <mc:Choice xmlns:v="urn:schemas-microsoft-com:vml" Requires="v">
                <p:oleObj spid="_x0000_s7179" name="Acrobat Document" r:id="rId4" imgW="5829233" imgH="7543775" progId="AcroExch.Document.7">
                  <p:embed/>
                </p:oleObj>
              </mc:Choice>
              <mc:Fallback>
                <p:oleObj name="Acrobat Document" r:id="rId4" imgW="5829233" imgH="7543775"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275" y="1768475"/>
                        <a:ext cx="3602038" cy="4662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2378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3999</TotalTime>
  <Words>2038</Words>
  <Application>Microsoft Office PowerPoint</Application>
  <PresentationFormat>On-screen Show (4:3)</PresentationFormat>
  <Paragraphs>345</Paragraphs>
  <Slides>24</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3" baseType="lpstr">
      <vt:lpstr>Arial</vt:lpstr>
      <vt:lpstr>Arial Narrow</vt:lpstr>
      <vt:lpstr>Tahoma</vt:lpstr>
      <vt:lpstr>Times New Roman</vt:lpstr>
      <vt:lpstr>Verdana</vt:lpstr>
      <vt:lpstr>Wingdings</vt:lpstr>
      <vt:lpstr>Slit</vt:lpstr>
      <vt:lpstr>Acrobat Document</vt:lpstr>
      <vt:lpstr>Adobe Acrobat Document</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Property Control Asset Forms</vt:lpstr>
      <vt:lpstr>PowerPoint Presentation</vt:lpstr>
    </vt:vector>
  </TitlesOfParts>
  <Company>UNT Health Science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cbluemel</dc:creator>
  <cp:lastModifiedBy>Skaar, Karl</cp:lastModifiedBy>
  <cp:revision>353</cp:revision>
  <cp:lastPrinted>2011-01-10T23:16:21Z</cp:lastPrinted>
  <dcterms:created xsi:type="dcterms:W3CDTF">2007-02-05T23:20:45Z</dcterms:created>
  <dcterms:modified xsi:type="dcterms:W3CDTF">2019-06-10T16:14:26Z</dcterms:modified>
</cp:coreProperties>
</file>