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57" r:id="rId10"/>
    <p:sldId id="25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DCB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6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88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1A620-8E18-4D2F-B3AC-A2D2284D3EA4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E7787-B2ED-48CC-9F0B-B834E59C0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58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E7787-B2ED-48CC-9F0B-B834E59C00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2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E7787-B2ED-48CC-9F0B-B834E59C00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78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E7787-B2ED-48CC-9F0B-B834E59C00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0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E7787-B2ED-48CC-9F0B-B834E59C00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7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8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7134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04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164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3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42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4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83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0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2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8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8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4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18C06-2AFF-442E-93F6-F9174A5387FD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7D1C1E-DE21-470B-BCC7-5BD960FC2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9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Requisition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Lana </a:t>
            </a:r>
            <a:r>
              <a:rPr lang="en-US" dirty="0" smtClean="0"/>
              <a:t>Sacks</a:t>
            </a:r>
          </a:p>
          <a:p>
            <a:r>
              <a:rPr lang="en-US" dirty="0" smtClean="0"/>
              <a:t>Senior Administrative Associate </a:t>
            </a:r>
            <a:endParaRPr lang="en-US" dirty="0"/>
          </a:p>
          <a:p>
            <a:r>
              <a:rPr lang="en-US" dirty="0"/>
              <a:t>Pam </a:t>
            </a:r>
            <a:r>
              <a:rPr lang="en-US" dirty="0" err="1" smtClean="0"/>
              <a:t>Peden</a:t>
            </a:r>
            <a:endParaRPr lang="en-US" dirty="0" smtClean="0"/>
          </a:p>
          <a:p>
            <a:r>
              <a:rPr lang="en-US" dirty="0" smtClean="0"/>
              <a:t>Property Manager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2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We verify that the description and alt account match. </a:t>
            </a:r>
            <a:br>
              <a:rPr lang="en-US" sz="1800" dirty="0" smtClean="0"/>
            </a:br>
            <a:r>
              <a:rPr lang="en-US" sz="1800" dirty="0" smtClean="0"/>
              <a:t>The category code generates the </a:t>
            </a:r>
            <a:r>
              <a:rPr lang="en-US" sz="1800" dirty="0" err="1" smtClean="0"/>
              <a:t>ps</a:t>
            </a:r>
            <a:r>
              <a:rPr lang="en-US" sz="1800" dirty="0" smtClean="0"/>
              <a:t> account, the alt account and the default profile.</a:t>
            </a:r>
            <a:br>
              <a:rPr lang="en-US" sz="1800" dirty="0" smtClean="0"/>
            </a:br>
            <a:r>
              <a:rPr lang="en-US" sz="1800" dirty="0" smtClean="0"/>
              <a:t>204-52 generates 53104, 7378, 204</a:t>
            </a:r>
            <a:endParaRPr lang="en-US" sz="1800" dirty="0"/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60658" y="2122087"/>
            <a:ext cx="8230020" cy="38814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62813" y="3994484"/>
            <a:ext cx="856648" cy="6063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94859" y="3994484"/>
            <a:ext cx="856648" cy="6063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73040" y="5167162"/>
            <a:ext cx="856648" cy="6063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8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4640"/>
            <a:ext cx="8596668" cy="264160"/>
          </a:xfrm>
        </p:spPr>
        <p:txBody>
          <a:bodyPr>
            <a:noAutofit/>
          </a:bodyPr>
          <a:lstStyle/>
          <a:p>
            <a:r>
              <a:rPr lang="en-US" sz="2400" dirty="0" smtClean="0"/>
              <a:t>New Asset Notification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40080"/>
            <a:ext cx="9482666" cy="621791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r>
              <a:rPr lang="en-US" sz="5600" dirty="0" smtClean="0"/>
              <a:t>This </a:t>
            </a:r>
            <a:r>
              <a:rPr lang="en-US" sz="5600" dirty="0"/>
              <a:t>is a courtesy e-mail.</a:t>
            </a:r>
          </a:p>
          <a:p>
            <a:pPr marL="0" indent="0">
              <a:buNone/>
            </a:pPr>
            <a:r>
              <a:rPr lang="en-US" sz="5600" dirty="0" smtClean="0"/>
              <a:t>As </a:t>
            </a:r>
            <a:r>
              <a:rPr lang="en-US" sz="5600" dirty="0"/>
              <a:t>the Asset Coordinator for your department, note the following asset(s) have been added to your department’s inventory. </a:t>
            </a:r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/>
              <a:t>Please verify the information provided is correct. If not, please update the Location and Custodian in the EIS Asset Module.  See our website for refresher tips on this process: https://www.unthsc.edu/operations/central-services/property-control/</a:t>
            </a:r>
          </a:p>
          <a:p>
            <a:endParaRPr lang="en-US" sz="5600" dirty="0"/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 smtClean="0"/>
              <a:t>If </a:t>
            </a:r>
            <a:r>
              <a:rPr lang="en-US" sz="5600" dirty="0"/>
              <a:t>the asset is going to be taken off campus, please complete a Property Custody Receipt (PCR) and send it to property@unthsc.edu. The form is located on our website:</a:t>
            </a:r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/>
              <a:t>http://www.hsc.unt.edu/departments/centralservices/CSForms.cfm</a:t>
            </a:r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/>
              <a:t>There is no need to reply. If you have any questions please contact Property Control at X2152 or email property@unthsc.edu.</a:t>
            </a:r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/>
              <a:t>****If you are purchasing this asset(s) for a department other than the one listed, respond to this e-mail with the correct department and we will make the changes.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968710"/>
              </p:ext>
            </p:extLst>
          </p:nvPr>
        </p:nvGraphicFramePr>
        <p:xfrm>
          <a:off x="799783" y="2734786"/>
          <a:ext cx="8596312" cy="471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4539">
                  <a:extLst>
                    <a:ext uri="{9D8B030D-6E8A-4147-A177-3AD203B41FA5}">
                      <a16:colId xmlns:a16="http://schemas.microsoft.com/office/drawing/2014/main" val="1234507897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1001175406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37796544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315980334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629793842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3225977914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1943756975"/>
                    </a:ext>
                  </a:extLst>
                </a:gridCol>
                <a:gridCol w="1074539">
                  <a:extLst>
                    <a:ext uri="{9D8B030D-6E8A-4147-A177-3AD203B41FA5}">
                      <a16:colId xmlns:a16="http://schemas.microsoft.com/office/drawing/2014/main" val="1989682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Asset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Tag Number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Descr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Serial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PO No.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Location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Custodian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Deptid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970625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000001016160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301849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Computer Dell Latitude 7390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8RYMNV2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0000150292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EAD  709D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Suzuki,Sumihiro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303000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36452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31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556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a Controlled Asset?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>
                <a:solidFill>
                  <a:schemeClr val="tx1"/>
                </a:solidFill>
              </a:rPr>
              <a:t>A </a:t>
            </a:r>
            <a:r>
              <a:rPr lang="en-US" sz="2000" b="1" dirty="0">
                <a:solidFill>
                  <a:schemeClr val="tx1"/>
                </a:solidFill>
              </a:rPr>
              <a:t>Comptroller’s controlled asset</a:t>
            </a:r>
            <a:r>
              <a:rPr lang="en-US" sz="2000" dirty="0">
                <a:solidFill>
                  <a:schemeClr val="tx1"/>
                </a:solidFill>
              </a:rPr>
              <a:t> is a capital asset that has a value less than the capitalization threshold established for that asset type, however due to its high-risk nature, is required to be reported to SPA. Controlled assets are not reported in an agency’s annual financial report.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 </a:t>
            </a:r>
            <a:r>
              <a:rPr lang="en-US" sz="2000" b="1" dirty="0">
                <a:solidFill>
                  <a:schemeClr val="tx1"/>
                </a:solidFill>
              </a:rPr>
              <a:t>locally controlled asset</a:t>
            </a:r>
            <a:r>
              <a:rPr lang="en-US" sz="2000" dirty="0">
                <a:solidFill>
                  <a:schemeClr val="tx1"/>
                </a:solidFill>
              </a:rPr>
              <a:t> is a capital asset that is </a:t>
            </a:r>
            <a:r>
              <a:rPr lang="en-US" sz="2000" b="1" dirty="0">
                <a:solidFill>
                  <a:schemeClr val="tx1"/>
                </a:solidFill>
              </a:rPr>
              <a:t>not</a:t>
            </a:r>
            <a:r>
              <a:rPr lang="en-US" sz="2000" dirty="0">
                <a:solidFill>
                  <a:schemeClr val="tx1"/>
                </a:solidFill>
              </a:rPr>
              <a:t> capitalized or on the Comptroller’s controlled asset list, but is tracked and accounted for as mandated by agency management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165600"/>
            <a:ext cx="8596668" cy="18757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Computers              $0.00 - $4999.99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Cameras			  $500.00 - $4999.99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TVs, Camcorders	  $500.00 - $4999.99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Data Projectors       $500.00 - $4999.99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8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Coding Guidelines Controlled Assets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Computers and accessories for that computer get coded the same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TVs and accessories get coded the same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Shipping gets coded the same as the asset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Accessories for already existing controlled assets ordered on a req with a new asset get coded as expensed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Assets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Capital Asset Definitions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Capital assets</a:t>
            </a:r>
            <a:r>
              <a:rPr lang="en-US" dirty="0"/>
              <a:t> are real or personal property that have an estimated life of greater than one year. Capital assets may or may not be capitalized for financial reporting purposes.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 </a:t>
            </a:r>
            <a:r>
              <a:rPr lang="en-US" b="1" dirty="0"/>
              <a:t>capitalized asset</a:t>
            </a:r>
            <a:r>
              <a:rPr lang="en-US" dirty="0"/>
              <a:t> is a capital asset that has a value equal to or greater than the capitalization threshold established for that asset type. Capitalized assets </a:t>
            </a:r>
            <a:r>
              <a:rPr lang="en-US" b="1" dirty="0"/>
              <a:t>are</a:t>
            </a:r>
            <a:r>
              <a:rPr lang="en-US" dirty="0"/>
              <a:t> reported in an agency’s annual financial report.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73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Capital Asset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Equipment or computer at $5,000.00 or greater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Equipment or computer less than $5K but with its accessories equals a total of $5K or </a:t>
            </a:r>
            <a:r>
              <a:rPr lang="en-US" dirty="0" smtClean="0"/>
              <a:t>greater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5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Coding Guidelines Capital Assets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/>
              <a:t>The following are coded the same as the asset: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Accessories or apparatus necessary to make the asset usable and render it into service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Installation and training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Software specifically for the asset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Trade-in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Shipping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48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NOT Considered Part of the Cost of the Asset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Extended warranties or maintenance agreements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Additional parts or consumables not needed to put the asset into service</a:t>
            </a:r>
          </a:p>
        </p:txBody>
      </p:sp>
    </p:spTree>
    <p:extLst>
      <p:ext uri="{BB962C8B-B14F-4D97-AF65-F5344CB8AC3E}">
        <p14:creationId xmlns:p14="http://schemas.microsoft.com/office/powerpoint/2010/main" val="233689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 that Comes with a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The computer needs to be a separate line item with its cost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Code the computer as a computer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97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 smtClean="0"/>
              <a:t>To expedite the process, it is helpful to include this information on the req: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End User, Location, Emplid</a:t>
            </a:r>
            <a:r>
              <a:rPr lang="en-US" sz="2000" dirty="0"/>
              <a:t> </a:t>
            </a:r>
            <a:r>
              <a:rPr lang="en-US" sz="2000" dirty="0" smtClean="0"/>
              <a:t>#, Inventory Deptid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7863" y="3275313"/>
            <a:ext cx="8596312" cy="1651986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857676" y="1930400"/>
            <a:ext cx="144815" cy="20102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96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479</Words>
  <Application>Microsoft Office PowerPoint</Application>
  <PresentationFormat>Widescreen</PresentationFormat>
  <Paragraphs>72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Wingdings</vt:lpstr>
      <vt:lpstr>Wingdings 3</vt:lpstr>
      <vt:lpstr>Facet</vt:lpstr>
      <vt:lpstr>Requisition Training</vt:lpstr>
      <vt:lpstr>What is a Controlled Asset?  A Comptroller’s controlled asset is a capital asset that has a value less than the capitalization threshold established for that asset type, however due to its high-risk nature, is required to be reported to SPA. Controlled assets are not reported in an agency’s annual financial report.   A locally controlled asset is a capital asset that is not capitalized or on the Comptroller’s controlled asset list, but is tracked and accounted for as mandated by agency management </vt:lpstr>
      <vt:lpstr>General Coding Guidelines Controlled Assets </vt:lpstr>
      <vt:lpstr>Capital Assets </vt:lpstr>
      <vt:lpstr>What is a Capital Asset</vt:lpstr>
      <vt:lpstr>General Coding Guidelines Capital Assets </vt:lpstr>
      <vt:lpstr>What is NOT Considered Part of the Cost of the Asset</vt:lpstr>
      <vt:lpstr>Equipment that Comes with a Computer</vt:lpstr>
      <vt:lpstr>To expedite the process, it is helpful to include this information on the req:   End User, Location, Emplid #, Inventory Deptid</vt:lpstr>
      <vt:lpstr>We verify that the description and alt account match.  The category code generates the ps account, the alt account and the default profile. 204-52 generates 53104, 7378, 204</vt:lpstr>
      <vt:lpstr>New Asset Notification  </vt:lpstr>
    </vt:vector>
  </TitlesOfParts>
  <Company>UNTHSC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Requisition Training</dc:title>
  <dc:creator>Sacks, Lana</dc:creator>
  <cp:lastModifiedBy>Sacks, Lana</cp:lastModifiedBy>
  <cp:revision>43</cp:revision>
  <dcterms:created xsi:type="dcterms:W3CDTF">2019-05-09T20:23:39Z</dcterms:created>
  <dcterms:modified xsi:type="dcterms:W3CDTF">2019-05-22T19:54:06Z</dcterms:modified>
</cp:coreProperties>
</file>