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79" r:id="rId5"/>
    <p:sldId id="266" r:id="rId6"/>
    <p:sldId id="263" r:id="rId7"/>
    <p:sldId id="270" r:id="rId8"/>
    <p:sldId id="272" r:id="rId9"/>
    <p:sldId id="273" r:id="rId10"/>
    <p:sldId id="274" r:id="rId11"/>
    <p:sldId id="284" r:id="rId12"/>
    <p:sldId id="283" r:id="rId13"/>
    <p:sldId id="271" r:id="rId14"/>
    <p:sldId id="293" r:id="rId15"/>
    <p:sldId id="292" r:id="rId16"/>
    <p:sldId id="294" r:id="rId17"/>
    <p:sldId id="275" r:id="rId18"/>
    <p:sldId id="285" r:id="rId19"/>
    <p:sldId id="286" r:id="rId20"/>
    <p:sldId id="276" r:id="rId21"/>
    <p:sldId id="277" r:id="rId22"/>
    <p:sldId id="278" r:id="rId23"/>
    <p:sldId id="281" r:id="rId24"/>
    <p:sldId id="282" r:id="rId25"/>
    <p:sldId id="2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B466F1-FBD7-1F0A-3C62-908567D8F92F}" name="Vandeusen, Rachel" initials="" userId="S::Rachel.Vandeusen@unthsc.edu::54676d89-aa53-4df8-a96f-9a40ce5e08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78A"/>
    <a:srgbClr val="DAE9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51"/>
    <p:restoredTop sz="94715"/>
  </p:normalViewPr>
  <p:slideViewPr>
    <p:cSldViewPr snapToGrid="0">
      <p:cViewPr varScale="1">
        <p:scale>
          <a:sx n="105" d="100"/>
          <a:sy n="105" d="100"/>
        </p:scale>
        <p:origin x="11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hyperlink" Target="mailto:thirdparty@unthsc.edu" TargetMode="External"/><Relationship Id="rId2" Type="http://schemas.openxmlformats.org/officeDocument/2006/relationships/hyperlink" Target="mailto:sfaccounts@unthsc.edu" TargetMode="External"/><Relationship Id="rId1" Type="http://schemas.openxmlformats.org/officeDocument/2006/relationships/hyperlink" Target="mailto:studentfin@unthsc.edu" TargetMode="External"/><Relationship Id="rId5" Type="http://schemas.openxmlformats.org/officeDocument/2006/relationships/hyperlink" Target="mailto:cashier@unthsc.edu" TargetMode="External"/><Relationship Id="rId4" Type="http://schemas.openxmlformats.org/officeDocument/2006/relationships/hyperlink" Target="mailto:1098T@unthsc.edu"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8.xml.rels><?xml version="1.0" encoding="UTF-8" standalone="yes"?>
<Relationships xmlns="http://schemas.openxmlformats.org/package/2006/relationships"><Relationship Id="rId2" Type="http://schemas.openxmlformats.org/officeDocument/2006/relationships/hyperlink" Target="https://www.flywire.com/help" TargetMode="External"/><Relationship Id="rId1" Type="http://schemas.openxmlformats.org/officeDocument/2006/relationships/hyperlink" Target="mailto:support@flywire.com"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mailto:thirdparty@unthsc.edu" TargetMode="External"/><Relationship Id="rId2" Type="http://schemas.openxmlformats.org/officeDocument/2006/relationships/hyperlink" Target="mailto:sfaccounts@unthsc.edu" TargetMode="External"/><Relationship Id="rId1" Type="http://schemas.openxmlformats.org/officeDocument/2006/relationships/hyperlink" Target="mailto:studentfin@unthsc.edu" TargetMode="External"/><Relationship Id="rId5" Type="http://schemas.openxmlformats.org/officeDocument/2006/relationships/hyperlink" Target="mailto:1098T@unthsc.edu" TargetMode="External"/><Relationship Id="rId4" Type="http://schemas.openxmlformats.org/officeDocument/2006/relationships/hyperlink" Target="mailto:cashier@unthsc.edu"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8.xml.rels><?xml version="1.0" encoding="UTF-8" standalone="yes"?>
<Relationships xmlns="http://schemas.openxmlformats.org/package/2006/relationships"><Relationship Id="rId2" Type="http://schemas.openxmlformats.org/officeDocument/2006/relationships/hyperlink" Target="https://www.flywire.com/help" TargetMode="External"/><Relationship Id="rId1" Type="http://schemas.openxmlformats.org/officeDocument/2006/relationships/hyperlink" Target="mailto:support@flywire.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D8F716-DACF-41F0-87E8-F263ADA2BE4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6758169-BF43-4A56-BFBB-DA3EF4F22E67}" type="pres">
      <dgm:prSet presAssocID="{14D8F716-DACF-41F0-87E8-F263ADA2BE4F}" presName="linearFlow" presStyleCnt="0">
        <dgm:presLayoutVars>
          <dgm:dir/>
          <dgm:resizeHandles val="exact"/>
        </dgm:presLayoutVars>
      </dgm:prSet>
      <dgm:spPr/>
    </dgm:pt>
  </dgm:ptLst>
  <dgm:cxnLst>
    <dgm:cxn modelId="{600122EA-A1CE-4592-B7BF-5F9BFC853F3E}" type="presOf" srcId="{14D8F716-DACF-41F0-87E8-F263ADA2BE4F}" destId="{C6758169-BF43-4A56-BFBB-DA3EF4F22E67}" srcOrd="0"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E250E2-BEEC-47A4-826B-14C09ED3B97B}" type="doc">
      <dgm:prSet loTypeId="urn:microsoft.com/office/officeart/2005/8/layout/hProcess10" loCatId="process" qsTypeId="urn:microsoft.com/office/officeart/2005/8/quickstyle/3d3" qsCatId="3D" csTypeId="urn:microsoft.com/office/officeart/2005/8/colors/accent0_1" csCatId="mainScheme" phldr="1"/>
      <dgm:spPr/>
    </dgm:pt>
    <dgm:pt modelId="{AE637136-6C51-45F1-B5A8-BAD68FBEEB84}" type="pres">
      <dgm:prSet presAssocID="{5FE250E2-BEEC-47A4-826B-14C09ED3B97B}" presName="Name0" presStyleCnt="0">
        <dgm:presLayoutVars>
          <dgm:dir/>
          <dgm:resizeHandles val="exact"/>
        </dgm:presLayoutVars>
      </dgm:prSet>
      <dgm:spPr/>
    </dgm:pt>
  </dgm:ptLst>
  <dgm:cxnLst>
    <dgm:cxn modelId="{8407FCA0-9AEC-4543-BBDC-B4F074729004}" type="presOf" srcId="{5FE250E2-BEEC-47A4-826B-14C09ED3B97B}" destId="{AE637136-6C51-45F1-B5A8-BAD68FBEEB84}" srcOrd="0" destOrd="0" presId="urn:microsoft.com/office/officeart/2005/8/layout/hProcess10"/>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E250E2-BEEC-47A4-826B-14C09ED3B97B}" type="doc">
      <dgm:prSet loTypeId="urn:microsoft.com/office/officeart/2005/8/layout/hProcess10" loCatId="process" qsTypeId="urn:microsoft.com/office/officeart/2005/8/quickstyle/3d3" qsCatId="3D" csTypeId="urn:microsoft.com/office/officeart/2005/8/colors/accent0_1" csCatId="mainScheme" phldr="1"/>
      <dgm:spPr/>
    </dgm:pt>
    <dgm:pt modelId="{AE637136-6C51-45F1-B5A8-BAD68FBEEB84}" type="pres">
      <dgm:prSet presAssocID="{5FE250E2-BEEC-47A4-826B-14C09ED3B97B}" presName="Name0" presStyleCnt="0">
        <dgm:presLayoutVars>
          <dgm:dir/>
          <dgm:resizeHandles val="exact"/>
        </dgm:presLayoutVars>
      </dgm:prSet>
      <dgm:spPr/>
    </dgm:pt>
  </dgm:ptLst>
  <dgm:cxnLst>
    <dgm:cxn modelId="{8407FCA0-9AEC-4543-BBDC-B4F074729004}" type="presOf" srcId="{5FE250E2-BEEC-47A4-826B-14C09ED3B97B}" destId="{AE637136-6C51-45F1-B5A8-BAD68FBEEB84}" srcOrd="0" destOrd="0" presId="urn:microsoft.com/office/officeart/2005/8/layout/hProcess10"/>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FE250E2-BEEC-47A4-826B-14C09ED3B97B}" type="doc">
      <dgm:prSet loTypeId="urn:microsoft.com/office/officeart/2005/8/layout/hProcess10" loCatId="process" qsTypeId="urn:microsoft.com/office/officeart/2005/8/quickstyle/3d3" qsCatId="3D" csTypeId="urn:microsoft.com/office/officeart/2005/8/colors/accent0_1" csCatId="mainScheme" phldr="1"/>
      <dgm:spPr/>
    </dgm:pt>
    <dgm:pt modelId="{AE637136-6C51-45F1-B5A8-BAD68FBEEB84}" type="pres">
      <dgm:prSet presAssocID="{5FE250E2-BEEC-47A4-826B-14C09ED3B97B}" presName="Name0" presStyleCnt="0">
        <dgm:presLayoutVars>
          <dgm:dir/>
          <dgm:resizeHandles val="exact"/>
        </dgm:presLayoutVars>
      </dgm:prSet>
      <dgm:spPr/>
    </dgm:pt>
  </dgm:ptLst>
  <dgm:cxnLst>
    <dgm:cxn modelId="{8407FCA0-9AEC-4543-BBDC-B4F074729004}" type="presOf" srcId="{5FE250E2-BEEC-47A4-826B-14C09ED3B97B}" destId="{AE637136-6C51-45F1-B5A8-BAD68FBEEB84}" srcOrd="0" destOrd="0" presId="urn:microsoft.com/office/officeart/2005/8/layout/hProcess10"/>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2E4934A-2D4D-4627-AB9C-1C44F95E4A1A}"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AD255E85-9DAA-4974-A909-CBFA6A9BF42B}">
      <dgm:prSet custT="1"/>
      <dgm:spPr>
        <a:solidFill>
          <a:srgbClr val="253746"/>
        </a:solidFill>
      </dgm:spPr>
      <dgm:t>
        <a:bodyPr/>
        <a:lstStyle/>
        <a:p>
          <a:r>
            <a:rPr lang="en-US" sz="1800" dirty="0"/>
            <a:t>After your Financial Aid is disbursed, Student Finance will process refunds approximately 10 days prior to start of classes.</a:t>
          </a:r>
        </a:p>
      </dgm:t>
    </dgm:pt>
    <dgm:pt modelId="{C637135F-0631-4C1F-AE2F-0F5EB6AF80BF}" type="parTrans" cxnId="{02AA1AC5-A94E-433F-BEDF-1035435F702D}">
      <dgm:prSet/>
      <dgm:spPr/>
      <dgm:t>
        <a:bodyPr/>
        <a:lstStyle/>
        <a:p>
          <a:endParaRPr lang="en-US"/>
        </a:p>
      </dgm:t>
    </dgm:pt>
    <dgm:pt modelId="{9E4E9DE2-426F-4AE6-9D79-DFB653ADC4B8}" type="sibTrans" cxnId="{02AA1AC5-A94E-433F-BEDF-1035435F702D}">
      <dgm:prSet/>
      <dgm:spPr/>
      <dgm:t>
        <a:bodyPr/>
        <a:lstStyle/>
        <a:p>
          <a:endParaRPr lang="en-US"/>
        </a:p>
      </dgm:t>
    </dgm:pt>
    <dgm:pt modelId="{5C7A80FF-CCC4-4D27-B64B-897797FF5DE5}">
      <dgm:prSet custT="1"/>
      <dgm:spPr>
        <a:solidFill>
          <a:srgbClr val="253746"/>
        </a:solidFill>
      </dgm:spPr>
      <dgm:t>
        <a:bodyPr/>
        <a:lstStyle/>
        <a:p>
          <a:r>
            <a:rPr lang="en-US" sz="1800" dirty="0"/>
            <a:t>Refunds are normally processed on Tuesdays and Thursdays.</a:t>
          </a:r>
        </a:p>
      </dgm:t>
    </dgm:pt>
    <dgm:pt modelId="{E094E174-8977-47E2-B8E3-35D4A212B458}" type="parTrans" cxnId="{EA07E633-156D-4FC7-A9BA-09BCE419B9FF}">
      <dgm:prSet/>
      <dgm:spPr/>
      <dgm:t>
        <a:bodyPr/>
        <a:lstStyle/>
        <a:p>
          <a:endParaRPr lang="en-US"/>
        </a:p>
      </dgm:t>
    </dgm:pt>
    <dgm:pt modelId="{11B5A1AE-A9E5-44CF-B9BD-BC3F601720CD}" type="sibTrans" cxnId="{EA07E633-156D-4FC7-A9BA-09BCE419B9FF}">
      <dgm:prSet/>
      <dgm:spPr/>
      <dgm:t>
        <a:bodyPr/>
        <a:lstStyle/>
        <a:p>
          <a:endParaRPr lang="en-US"/>
        </a:p>
      </dgm:t>
    </dgm:pt>
    <dgm:pt modelId="{1119B736-C291-41E2-A42F-F7105A2F67E5}">
      <dgm:prSet custT="1"/>
      <dgm:spPr>
        <a:solidFill>
          <a:srgbClr val="253746"/>
        </a:solidFill>
      </dgm:spPr>
      <dgm:t>
        <a:bodyPr/>
        <a:lstStyle/>
        <a:p>
          <a:r>
            <a:rPr lang="en-US" sz="1800" dirty="0"/>
            <a:t>You may receive your refund via:</a:t>
          </a:r>
        </a:p>
      </dgm:t>
    </dgm:pt>
    <dgm:pt modelId="{1080590F-69F2-4704-85AF-7A6AD590E2A6}" type="parTrans" cxnId="{E34A4326-B0A6-4461-9D79-9B615B591934}">
      <dgm:prSet/>
      <dgm:spPr/>
      <dgm:t>
        <a:bodyPr/>
        <a:lstStyle/>
        <a:p>
          <a:endParaRPr lang="en-US"/>
        </a:p>
      </dgm:t>
    </dgm:pt>
    <dgm:pt modelId="{83392F74-815E-4E1F-B9AA-D1F8192896C6}" type="sibTrans" cxnId="{E34A4326-B0A6-4461-9D79-9B615B591934}">
      <dgm:prSet/>
      <dgm:spPr/>
      <dgm:t>
        <a:bodyPr/>
        <a:lstStyle/>
        <a:p>
          <a:endParaRPr lang="en-US"/>
        </a:p>
      </dgm:t>
    </dgm:pt>
    <dgm:pt modelId="{BF94408D-593B-4B7C-A3A8-B07D243B28C0}">
      <dgm:prSet custT="1"/>
      <dgm:spPr>
        <a:solidFill>
          <a:srgbClr val="253746"/>
        </a:solidFill>
      </dgm:spPr>
      <dgm:t>
        <a:bodyPr/>
        <a:lstStyle/>
        <a:p>
          <a:r>
            <a:rPr lang="en-US" sz="1800" dirty="0"/>
            <a:t>You may sign up for Direct Deposit on your </a:t>
          </a:r>
          <a:r>
            <a:rPr lang="en-US" sz="1800" dirty="0" err="1"/>
            <a:t>MyHSC</a:t>
          </a:r>
          <a:r>
            <a:rPr lang="en-US" sz="1800" dirty="0"/>
            <a:t> Student Portal &gt; Student Account &gt; Refunds</a:t>
          </a:r>
        </a:p>
      </dgm:t>
    </dgm:pt>
    <dgm:pt modelId="{2003E4EE-E7C3-42CC-8D37-233A9EAE5F0E}" type="parTrans" cxnId="{3467BC88-207C-49C5-8538-9C3CE577E371}">
      <dgm:prSet/>
      <dgm:spPr/>
      <dgm:t>
        <a:bodyPr/>
        <a:lstStyle/>
        <a:p>
          <a:endParaRPr lang="en-US"/>
        </a:p>
      </dgm:t>
    </dgm:pt>
    <dgm:pt modelId="{44F6B4AE-FE31-4435-89A3-8C9702A5D18C}" type="sibTrans" cxnId="{3467BC88-207C-49C5-8538-9C3CE577E371}">
      <dgm:prSet/>
      <dgm:spPr/>
      <dgm:t>
        <a:bodyPr/>
        <a:lstStyle/>
        <a:p>
          <a:endParaRPr lang="en-US"/>
        </a:p>
      </dgm:t>
    </dgm:pt>
    <dgm:pt modelId="{9334684A-CE89-44F7-B371-E56710957C4C}">
      <dgm:prSet custT="1"/>
      <dgm:spPr>
        <a:solidFill>
          <a:srgbClr val="83CB26"/>
        </a:solidFill>
      </dgm:spPr>
      <dgm:t>
        <a:bodyPr/>
        <a:lstStyle/>
        <a:p>
          <a:r>
            <a:rPr lang="en-US" sz="1800" dirty="0"/>
            <a:t>Direct Deposit</a:t>
          </a:r>
        </a:p>
      </dgm:t>
    </dgm:pt>
    <dgm:pt modelId="{FB634833-D895-4ABB-8723-9D2CB367483B}" type="parTrans" cxnId="{475D8538-1AD6-4102-A644-7908483977A6}">
      <dgm:prSet/>
      <dgm:spPr/>
      <dgm:t>
        <a:bodyPr/>
        <a:lstStyle/>
        <a:p>
          <a:endParaRPr lang="en-US"/>
        </a:p>
      </dgm:t>
    </dgm:pt>
    <dgm:pt modelId="{A8FFFD76-E5DE-40B3-A073-B06BED3CD3D6}" type="sibTrans" cxnId="{475D8538-1AD6-4102-A644-7908483977A6}">
      <dgm:prSet/>
      <dgm:spPr/>
      <dgm:t>
        <a:bodyPr/>
        <a:lstStyle/>
        <a:p>
          <a:endParaRPr lang="en-US"/>
        </a:p>
      </dgm:t>
    </dgm:pt>
    <dgm:pt modelId="{2DB9B9DB-589B-4D9A-954E-004FC6AA58ED}">
      <dgm:prSet custT="1"/>
      <dgm:spPr>
        <a:solidFill>
          <a:srgbClr val="83CB26"/>
        </a:solidFill>
      </dgm:spPr>
      <dgm:t>
        <a:bodyPr/>
        <a:lstStyle/>
        <a:p>
          <a:r>
            <a:rPr lang="en-US" sz="1800" dirty="0"/>
            <a:t>Reloadable Debit Card</a:t>
          </a:r>
        </a:p>
      </dgm:t>
    </dgm:pt>
    <dgm:pt modelId="{732EB047-20C1-4185-A057-013732DB6343}" type="parTrans" cxnId="{1E01E03C-3598-43BC-9FA4-BADF46AEF5DC}">
      <dgm:prSet/>
      <dgm:spPr/>
      <dgm:t>
        <a:bodyPr/>
        <a:lstStyle/>
        <a:p>
          <a:endParaRPr lang="en-US"/>
        </a:p>
      </dgm:t>
    </dgm:pt>
    <dgm:pt modelId="{19A1A0E6-B59C-42E2-AA11-27C35A6722C2}" type="sibTrans" cxnId="{1E01E03C-3598-43BC-9FA4-BADF46AEF5DC}">
      <dgm:prSet/>
      <dgm:spPr/>
      <dgm:t>
        <a:bodyPr/>
        <a:lstStyle/>
        <a:p>
          <a:endParaRPr lang="en-US"/>
        </a:p>
      </dgm:t>
    </dgm:pt>
    <dgm:pt modelId="{59EF6522-C24E-4D72-AFB1-91B15F547AE9}" type="pres">
      <dgm:prSet presAssocID="{D2E4934A-2D4D-4627-AB9C-1C44F95E4A1A}" presName="Name0" presStyleCnt="0">
        <dgm:presLayoutVars>
          <dgm:dir/>
          <dgm:animLvl val="lvl"/>
          <dgm:resizeHandles val="exact"/>
        </dgm:presLayoutVars>
      </dgm:prSet>
      <dgm:spPr/>
    </dgm:pt>
    <dgm:pt modelId="{77E02030-8F6F-468D-9ACB-4D1C453837AA}" type="pres">
      <dgm:prSet presAssocID="{BF94408D-593B-4B7C-A3A8-B07D243B28C0}" presName="boxAndChildren" presStyleCnt="0"/>
      <dgm:spPr/>
    </dgm:pt>
    <dgm:pt modelId="{06689822-11A2-48A7-8CCC-9D6CABAA415C}" type="pres">
      <dgm:prSet presAssocID="{BF94408D-593B-4B7C-A3A8-B07D243B28C0}" presName="parentTextBox" presStyleLbl="node1" presStyleIdx="0" presStyleCnt="4"/>
      <dgm:spPr/>
    </dgm:pt>
    <dgm:pt modelId="{1B2FA4C8-181F-47DD-8B3A-2D06BC00416D}" type="pres">
      <dgm:prSet presAssocID="{83392F74-815E-4E1F-B9AA-D1F8192896C6}" presName="sp" presStyleCnt="0"/>
      <dgm:spPr/>
    </dgm:pt>
    <dgm:pt modelId="{635174E5-B430-4D5F-B028-00A74C3503A7}" type="pres">
      <dgm:prSet presAssocID="{1119B736-C291-41E2-A42F-F7105A2F67E5}" presName="arrowAndChildren" presStyleCnt="0"/>
      <dgm:spPr/>
    </dgm:pt>
    <dgm:pt modelId="{E943A473-DFA4-4C8D-A12B-2DE3786E9CEF}" type="pres">
      <dgm:prSet presAssocID="{1119B736-C291-41E2-A42F-F7105A2F67E5}" presName="parentTextArrow" presStyleLbl="node1" presStyleIdx="0" presStyleCnt="4"/>
      <dgm:spPr/>
    </dgm:pt>
    <dgm:pt modelId="{7A466F6F-7467-44F4-B946-12F58D64C8D9}" type="pres">
      <dgm:prSet presAssocID="{1119B736-C291-41E2-A42F-F7105A2F67E5}" presName="arrow" presStyleLbl="node1" presStyleIdx="1" presStyleCnt="4"/>
      <dgm:spPr/>
    </dgm:pt>
    <dgm:pt modelId="{BA99C1CB-4444-41ED-8519-31EFD7A80D1F}" type="pres">
      <dgm:prSet presAssocID="{1119B736-C291-41E2-A42F-F7105A2F67E5}" presName="descendantArrow" presStyleCnt="0"/>
      <dgm:spPr/>
    </dgm:pt>
    <dgm:pt modelId="{893619A5-3100-4B2D-823A-983EFCFD3240}" type="pres">
      <dgm:prSet presAssocID="{9334684A-CE89-44F7-B371-E56710957C4C}" presName="childTextArrow" presStyleLbl="fgAccFollowNode1" presStyleIdx="0" presStyleCnt="2">
        <dgm:presLayoutVars>
          <dgm:bulletEnabled val="1"/>
        </dgm:presLayoutVars>
      </dgm:prSet>
      <dgm:spPr/>
    </dgm:pt>
    <dgm:pt modelId="{679F250E-90B4-44F9-8B16-098B58A4967C}" type="pres">
      <dgm:prSet presAssocID="{2DB9B9DB-589B-4D9A-954E-004FC6AA58ED}" presName="childTextArrow" presStyleLbl="fgAccFollowNode1" presStyleIdx="1" presStyleCnt="2">
        <dgm:presLayoutVars>
          <dgm:bulletEnabled val="1"/>
        </dgm:presLayoutVars>
      </dgm:prSet>
      <dgm:spPr/>
    </dgm:pt>
    <dgm:pt modelId="{1FA0B995-746C-4BB0-B25E-906536EF4D75}" type="pres">
      <dgm:prSet presAssocID="{11B5A1AE-A9E5-44CF-B9BD-BC3F601720CD}" presName="sp" presStyleCnt="0"/>
      <dgm:spPr/>
    </dgm:pt>
    <dgm:pt modelId="{FB13EF16-491A-4A6F-8687-2DB070FED49F}" type="pres">
      <dgm:prSet presAssocID="{5C7A80FF-CCC4-4D27-B64B-897797FF5DE5}" presName="arrowAndChildren" presStyleCnt="0"/>
      <dgm:spPr/>
    </dgm:pt>
    <dgm:pt modelId="{5C743085-FC89-4659-9C69-C1CF6152A36E}" type="pres">
      <dgm:prSet presAssocID="{5C7A80FF-CCC4-4D27-B64B-897797FF5DE5}" presName="parentTextArrow" presStyleLbl="node1" presStyleIdx="2" presStyleCnt="4"/>
      <dgm:spPr/>
    </dgm:pt>
    <dgm:pt modelId="{C194F387-205F-4373-A3BB-077BD7F802DB}" type="pres">
      <dgm:prSet presAssocID="{9E4E9DE2-426F-4AE6-9D79-DFB653ADC4B8}" presName="sp" presStyleCnt="0"/>
      <dgm:spPr/>
    </dgm:pt>
    <dgm:pt modelId="{936295FB-20D9-4FB7-B7F9-74B1465895F4}" type="pres">
      <dgm:prSet presAssocID="{AD255E85-9DAA-4974-A909-CBFA6A9BF42B}" presName="arrowAndChildren" presStyleCnt="0"/>
      <dgm:spPr/>
    </dgm:pt>
    <dgm:pt modelId="{4C55C3ED-8767-494D-8764-13927322A0AA}" type="pres">
      <dgm:prSet presAssocID="{AD255E85-9DAA-4974-A909-CBFA6A9BF42B}" presName="parentTextArrow" presStyleLbl="node1" presStyleIdx="3" presStyleCnt="4" custLinFactNeighborY="-11578"/>
      <dgm:spPr/>
    </dgm:pt>
  </dgm:ptLst>
  <dgm:cxnLst>
    <dgm:cxn modelId="{7BF88D1F-190F-4B8C-82C5-F8973E45A800}" type="presOf" srcId="{5C7A80FF-CCC4-4D27-B64B-897797FF5DE5}" destId="{5C743085-FC89-4659-9C69-C1CF6152A36E}" srcOrd="0" destOrd="0" presId="urn:microsoft.com/office/officeart/2005/8/layout/process4"/>
    <dgm:cxn modelId="{E34A4326-B0A6-4461-9D79-9B615B591934}" srcId="{D2E4934A-2D4D-4627-AB9C-1C44F95E4A1A}" destId="{1119B736-C291-41E2-A42F-F7105A2F67E5}" srcOrd="2" destOrd="0" parTransId="{1080590F-69F2-4704-85AF-7A6AD590E2A6}" sibTransId="{83392F74-815E-4E1F-B9AA-D1F8192896C6}"/>
    <dgm:cxn modelId="{3CEC212A-5548-425A-8CB3-940115F695E2}" type="presOf" srcId="{D2E4934A-2D4D-4627-AB9C-1C44F95E4A1A}" destId="{59EF6522-C24E-4D72-AFB1-91B15F547AE9}" srcOrd="0" destOrd="0" presId="urn:microsoft.com/office/officeart/2005/8/layout/process4"/>
    <dgm:cxn modelId="{EA07E633-156D-4FC7-A9BA-09BCE419B9FF}" srcId="{D2E4934A-2D4D-4627-AB9C-1C44F95E4A1A}" destId="{5C7A80FF-CCC4-4D27-B64B-897797FF5DE5}" srcOrd="1" destOrd="0" parTransId="{E094E174-8977-47E2-B8E3-35D4A212B458}" sibTransId="{11B5A1AE-A9E5-44CF-B9BD-BC3F601720CD}"/>
    <dgm:cxn modelId="{475D8538-1AD6-4102-A644-7908483977A6}" srcId="{1119B736-C291-41E2-A42F-F7105A2F67E5}" destId="{9334684A-CE89-44F7-B371-E56710957C4C}" srcOrd="0" destOrd="0" parTransId="{FB634833-D895-4ABB-8723-9D2CB367483B}" sibTransId="{A8FFFD76-E5DE-40B3-A073-B06BED3CD3D6}"/>
    <dgm:cxn modelId="{FD938D3A-2F47-4DD8-BB85-39827B70776B}" type="presOf" srcId="{1119B736-C291-41E2-A42F-F7105A2F67E5}" destId="{7A466F6F-7467-44F4-B946-12F58D64C8D9}" srcOrd="1" destOrd="0" presId="urn:microsoft.com/office/officeart/2005/8/layout/process4"/>
    <dgm:cxn modelId="{1E01E03C-3598-43BC-9FA4-BADF46AEF5DC}" srcId="{1119B736-C291-41E2-A42F-F7105A2F67E5}" destId="{2DB9B9DB-589B-4D9A-954E-004FC6AA58ED}" srcOrd="1" destOrd="0" parTransId="{732EB047-20C1-4185-A057-013732DB6343}" sibTransId="{19A1A0E6-B59C-42E2-AA11-27C35A6722C2}"/>
    <dgm:cxn modelId="{09B60E4B-0954-4D36-AC3C-8EFFB290E07B}" type="presOf" srcId="{AD255E85-9DAA-4974-A909-CBFA6A9BF42B}" destId="{4C55C3ED-8767-494D-8764-13927322A0AA}" srcOrd="0" destOrd="0" presId="urn:microsoft.com/office/officeart/2005/8/layout/process4"/>
    <dgm:cxn modelId="{EF4F2570-24E1-4BAA-B58E-FEA3CACDC561}" type="presOf" srcId="{2DB9B9DB-589B-4D9A-954E-004FC6AA58ED}" destId="{679F250E-90B4-44F9-8B16-098B58A4967C}" srcOrd="0" destOrd="0" presId="urn:microsoft.com/office/officeart/2005/8/layout/process4"/>
    <dgm:cxn modelId="{347B3053-33D3-487A-B99E-7008607B0DD7}" type="presOf" srcId="{9334684A-CE89-44F7-B371-E56710957C4C}" destId="{893619A5-3100-4B2D-823A-983EFCFD3240}" srcOrd="0" destOrd="0" presId="urn:microsoft.com/office/officeart/2005/8/layout/process4"/>
    <dgm:cxn modelId="{3467BC88-207C-49C5-8538-9C3CE577E371}" srcId="{D2E4934A-2D4D-4627-AB9C-1C44F95E4A1A}" destId="{BF94408D-593B-4B7C-A3A8-B07D243B28C0}" srcOrd="3" destOrd="0" parTransId="{2003E4EE-E7C3-42CC-8D37-233A9EAE5F0E}" sibTransId="{44F6B4AE-FE31-4435-89A3-8C9702A5D18C}"/>
    <dgm:cxn modelId="{36D7F29B-A7E0-42EE-B866-B0FCC8F733B3}" type="presOf" srcId="{BF94408D-593B-4B7C-A3A8-B07D243B28C0}" destId="{06689822-11A2-48A7-8CCC-9D6CABAA415C}" srcOrd="0" destOrd="0" presId="urn:microsoft.com/office/officeart/2005/8/layout/process4"/>
    <dgm:cxn modelId="{02AA1AC5-A94E-433F-BEDF-1035435F702D}" srcId="{D2E4934A-2D4D-4627-AB9C-1C44F95E4A1A}" destId="{AD255E85-9DAA-4974-A909-CBFA6A9BF42B}" srcOrd="0" destOrd="0" parTransId="{C637135F-0631-4C1F-AE2F-0F5EB6AF80BF}" sibTransId="{9E4E9DE2-426F-4AE6-9D79-DFB653ADC4B8}"/>
    <dgm:cxn modelId="{21A3D4C7-CAD8-4A17-9DA9-0E7EBA2175BF}" type="presOf" srcId="{1119B736-C291-41E2-A42F-F7105A2F67E5}" destId="{E943A473-DFA4-4C8D-A12B-2DE3786E9CEF}" srcOrd="0" destOrd="0" presId="urn:microsoft.com/office/officeart/2005/8/layout/process4"/>
    <dgm:cxn modelId="{C39C4C4A-4BA8-4437-8B45-244CEADDAF02}" type="presParOf" srcId="{59EF6522-C24E-4D72-AFB1-91B15F547AE9}" destId="{77E02030-8F6F-468D-9ACB-4D1C453837AA}" srcOrd="0" destOrd="0" presId="urn:microsoft.com/office/officeart/2005/8/layout/process4"/>
    <dgm:cxn modelId="{ADF00F6E-5F04-4315-B973-B0EF6206C0B7}" type="presParOf" srcId="{77E02030-8F6F-468D-9ACB-4D1C453837AA}" destId="{06689822-11A2-48A7-8CCC-9D6CABAA415C}" srcOrd="0" destOrd="0" presId="urn:microsoft.com/office/officeart/2005/8/layout/process4"/>
    <dgm:cxn modelId="{405BA9C9-AE89-48A4-BC33-DBB617022BC0}" type="presParOf" srcId="{59EF6522-C24E-4D72-AFB1-91B15F547AE9}" destId="{1B2FA4C8-181F-47DD-8B3A-2D06BC00416D}" srcOrd="1" destOrd="0" presId="urn:microsoft.com/office/officeart/2005/8/layout/process4"/>
    <dgm:cxn modelId="{189C5EF1-CCD6-45ED-8F0F-230F0A52C9CA}" type="presParOf" srcId="{59EF6522-C24E-4D72-AFB1-91B15F547AE9}" destId="{635174E5-B430-4D5F-B028-00A74C3503A7}" srcOrd="2" destOrd="0" presId="urn:microsoft.com/office/officeart/2005/8/layout/process4"/>
    <dgm:cxn modelId="{EA39CF17-C7FE-42FC-8CC9-A440C99810D8}" type="presParOf" srcId="{635174E5-B430-4D5F-B028-00A74C3503A7}" destId="{E943A473-DFA4-4C8D-A12B-2DE3786E9CEF}" srcOrd="0" destOrd="0" presId="urn:microsoft.com/office/officeart/2005/8/layout/process4"/>
    <dgm:cxn modelId="{CEA7EC86-61A7-464A-9988-ABADC1460BD4}" type="presParOf" srcId="{635174E5-B430-4D5F-B028-00A74C3503A7}" destId="{7A466F6F-7467-44F4-B946-12F58D64C8D9}" srcOrd="1" destOrd="0" presId="urn:microsoft.com/office/officeart/2005/8/layout/process4"/>
    <dgm:cxn modelId="{C2F6111A-8CA9-459C-A87A-C211F7F84C83}" type="presParOf" srcId="{635174E5-B430-4D5F-B028-00A74C3503A7}" destId="{BA99C1CB-4444-41ED-8519-31EFD7A80D1F}" srcOrd="2" destOrd="0" presId="urn:microsoft.com/office/officeart/2005/8/layout/process4"/>
    <dgm:cxn modelId="{125D84FA-F1AF-4D0D-82CD-67A738E9552B}" type="presParOf" srcId="{BA99C1CB-4444-41ED-8519-31EFD7A80D1F}" destId="{893619A5-3100-4B2D-823A-983EFCFD3240}" srcOrd="0" destOrd="0" presId="urn:microsoft.com/office/officeart/2005/8/layout/process4"/>
    <dgm:cxn modelId="{129D76D1-CF54-4D6C-B2FA-39C1D7BD77D8}" type="presParOf" srcId="{BA99C1CB-4444-41ED-8519-31EFD7A80D1F}" destId="{679F250E-90B4-44F9-8B16-098B58A4967C}" srcOrd="1" destOrd="0" presId="urn:microsoft.com/office/officeart/2005/8/layout/process4"/>
    <dgm:cxn modelId="{E2D566EC-6A7F-495B-A6E2-A73516FA4D63}" type="presParOf" srcId="{59EF6522-C24E-4D72-AFB1-91B15F547AE9}" destId="{1FA0B995-746C-4BB0-B25E-906536EF4D75}" srcOrd="3" destOrd="0" presId="urn:microsoft.com/office/officeart/2005/8/layout/process4"/>
    <dgm:cxn modelId="{0284FC81-80E9-4620-8444-09715B0B4F9B}" type="presParOf" srcId="{59EF6522-C24E-4D72-AFB1-91B15F547AE9}" destId="{FB13EF16-491A-4A6F-8687-2DB070FED49F}" srcOrd="4" destOrd="0" presId="urn:microsoft.com/office/officeart/2005/8/layout/process4"/>
    <dgm:cxn modelId="{62EC9A3B-A913-4727-96BE-8CDE340C46F1}" type="presParOf" srcId="{FB13EF16-491A-4A6F-8687-2DB070FED49F}" destId="{5C743085-FC89-4659-9C69-C1CF6152A36E}" srcOrd="0" destOrd="0" presId="urn:microsoft.com/office/officeart/2005/8/layout/process4"/>
    <dgm:cxn modelId="{81311512-9374-48A2-A1EA-A9C53DF6DA07}" type="presParOf" srcId="{59EF6522-C24E-4D72-AFB1-91B15F547AE9}" destId="{C194F387-205F-4373-A3BB-077BD7F802DB}" srcOrd="5" destOrd="0" presId="urn:microsoft.com/office/officeart/2005/8/layout/process4"/>
    <dgm:cxn modelId="{4ACD0209-F40F-4579-B498-1244C025957E}" type="presParOf" srcId="{59EF6522-C24E-4D72-AFB1-91B15F547AE9}" destId="{936295FB-20D9-4FB7-B7F9-74B1465895F4}" srcOrd="6" destOrd="0" presId="urn:microsoft.com/office/officeart/2005/8/layout/process4"/>
    <dgm:cxn modelId="{D5236ACD-3615-4F2F-B45B-453A288251CE}" type="presParOf" srcId="{936295FB-20D9-4FB7-B7F9-74B1465895F4}" destId="{4C55C3ED-8767-494D-8764-13927322A0AA}"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F922D17-AF8C-42D6-BFF8-57582468B9E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4A1050D-4443-4C4A-91A1-F12585EDF33C}" type="pres">
      <dgm:prSet presAssocID="{9F922D17-AF8C-42D6-BFF8-57582468B9E0}" presName="linear" presStyleCnt="0">
        <dgm:presLayoutVars>
          <dgm:animLvl val="lvl"/>
          <dgm:resizeHandles val="exact"/>
        </dgm:presLayoutVars>
      </dgm:prSet>
      <dgm:spPr/>
    </dgm:pt>
  </dgm:ptLst>
  <dgm:cxnLst>
    <dgm:cxn modelId="{40FBEF9B-99ED-463B-A965-152005A91364}" type="presOf" srcId="{9F922D17-AF8C-42D6-BFF8-57582468B9E0}" destId="{04A1050D-4443-4C4A-91A1-F12585EDF33C}"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5F1741-C617-44AB-B272-B1167F9E9FD6}" type="doc">
      <dgm:prSet loTypeId="urn:microsoft.com/office/officeart/2005/8/layout/default" loCatId="list" qsTypeId="urn:microsoft.com/office/officeart/2005/8/quickstyle/simple4" qsCatId="simple" csTypeId="urn:microsoft.com/office/officeart/2005/8/colors/accent6_2" csCatId="accent6" phldr="1"/>
      <dgm:spPr/>
      <dgm:t>
        <a:bodyPr/>
        <a:lstStyle/>
        <a:p>
          <a:endParaRPr lang="en-US"/>
        </a:p>
      </dgm:t>
    </dgm:pt>
    <dgm:pt modelId="{8A0610DC-23E7-47EB-9CF8-6748C0D15B9E}">
      <dgm:prSet/>
      <dgm:spPr/>
      <dgm:t>
        <a:bodyPr/>
        <a:lstStyle/>
        <a:p>
          <a:r>
            <a:rPr lang="en-US" dirty="0">
              <a:hlinkClick xmlns:r="http://schemas.openxmlformats.org/officeDocument/2006/relationships" r:id="rId1">
                <a:extLst>
                  <a:ext uri="{A12FA001-AC4F-418D-AE19-62706E023703}">
                    <ahyp:hlinkClr xmlns:ahyp="http://schemas.microsoft.com/office/drawing/2018/hyperlinkcolor" val="tx"/>
                  </a:ext>
                </a:extLst>
              </a:hlinkClick>
            </a:rPr>
            <a:t>StudentFin@unthsc.edu</a:t>
          </a:r>
          <a:endParaRPr lang="en-US" dirty="0"/>
        </a:p>
      </dgm:t>
    </dgm:pt>
    <dgm:pt modelId="{497E94AF-2F51-42E7-BBD0-72EC7D1BB1C1}" type="parTrans" cxnId="{6AD0C18E-411E-4EF9-9445-C927380904D9}">
      <dgm:prSet/>
      <dgm:spPr/>
      <dgm:t>
        <a:bodyPr/>
        <a:lstStyle/>
        <a:p>
          <a:endParaRPr lang="en-US"/>
        </a:p>
      </dgm:t>
    </dgm:pt>
    <dgm:pt modelId="{D0EE36FA-A7B6-4411-84D5-80EEADE11F05}" type="sibTrans" cxnId="{6AD0C18E-411E-4EF9-9445-C927380904D9}">
      <dgm:prSet/>
      <dgm:spPr/>
      <dgm:t>
        <a:bodyPr/>
        <a:lstStyle/>
        <a:p>
          <a:endParaRPr lang="en-US"/>
        </a:p>
      </dgm:t>
    </dgm:pt>
    <dgm:pt modelId="{161E080D-D361-4622-9523-70C93043608F}">
      <dgm:prSet/>
      <dgm:spPr/>
      <dgm:t>
        <a:bodyPr/>
        <a:lstStyle/>
        <a:p>
          <a:r>
            <a:rPr lang="en-US">
              <a:hlinkClick xmlns:r="http://schemas.openxmlformats.org/officeDocument/2006/relationships" r:id="rId2">
                <a:extLst>
                  <a:ext uri="{A12FA001-AC4F-418D-AE19-62706E023703}">
                    <ahyp:hlinkClr xmlns:ahyp="http://schemas.microsoft.com/office/drawing/2018/hyperlinkcolor" val="tx"/>
                  </a:ext>
                </a:extLst>
              </a:hlinkClick>
            </a:rPr>
            <a:t>SFAccounts@unthsc.edu</a:t>
          </a:r>
          <a:endParaRPr lang="en-US" dirty="0"/>
        </a:p>
      </dgm:t>
    </dgm:pt>
    <dgm:pt modelId="{8C521257-6814-4CC6-B66E-0081909DBBED}" type="parTrans" cxnId="{A9965846-C824-486A-B66B-DD639D7A52E4}">
      <dgm:prSet/>
      <dgm:spPr/>
      <dgm:t>
        <a:bodyPr/>
        <a:lstStyle/>
        <a:p>
          <a:endParaRPr lang="en-US"/>
        </a:p>
      </dgm:t>
    </dgm:pt>
    <dgm:pt modelId="{59B76E35-1E62-47D3-983A-544C16F483A3}" type="sibTrans" cxnId="{A9965846-C824-486A-B66B-DD639D7A52E4}">
      <dgm:prSet/>
      <dgm:spPr/>
      <dgm:t>
        <a:bodyPr/>
        <a:lstStyle/>
        <a:p>
          <a:endParaRPr lang="en-US"/>
        </a:p>
      </dgm:t>
    </dgm:pt>
    <dgm:pt modelId="{DC78A32E-1D57-4735-8160-4C785AE9DD89}">
      <dgm:prSet/>
      <dgm:spPr/>
      <dgm:t>
        <a:bodyPr/>
        <a:lstStyle/>
        <a:p>
          <a:r>
            <a:rPr lang="en-US" dirty="0">
              <a:hlinkClick xmlns:r="http://schemas.openxmlformats.org/officeDocument/2006/relationships" r:id="rId3">
                <a:extLst>
                  <a:ext uri="{A12FA001-AC4F-418D-AE19-62706E023703}">
                    <ahyp:hlinkClr xmlns:ahyp="http://schemas.microsoft.com/office/drawing/2018/hyperlinkcolor" val="tx"/>
                  </a:ext>
                </a:extLst>
              </a:hlinkClick>
            </a:rPr>
            <a:t>Thirdparty@unthsc.edu</a:t>
          </a:r>
          <a:endParaRPr lang="en-US" dirty="0"/>
        </a:p>
      </dgm:t>
    </dgm:pt>
    <dgm:pt modelId="{E7144BE4-88E4-40B4-8C16-CA6EA60E6E70}" type="parTrans" cxnId="{8E0250FF-5946-4A01-9B32-FAFFF6374958}">
      <dgm:prSet/>
      <dgm:spPr/>
      <dgm:t>
        <a:bodyPr/>
        <a:lstStyle/>
        <a:p>
          <a:endParaRPr lang="en-US"/>
        </a:p>
      </dgm:t>
    </dgm:pt>
    <dgm:pt modelId="{27216756-DF7A-4F67-829B-855E357F016C}" type="sibTrans" cxnId="{8E0250FF-5946-4A01-9B32-FAFFF6374958}">
      <dgm:prSet/>
      <dgm:spPr/>
      <dgm:t>
        <a:bodyPr/>
        <a:lstStyle/>
        <a:p>
          <a:endParaRPr lang="en-US"/>
        </a:p>
      </dgm:t>
    </dgm:pt>
    <dgm:pt modelId="{8AD9AAC4-6F25-4E15-BFE3-FEF964AE782B}">
      <dgm:prSet/>
      <dgm:spPr/>
      <dgm:t>
        <a:bodyPr/>
        <a:lstStyle/>
        <a:p>
          <a:r>
            <a:rPr lang="en-US">
              <a:hlinkClick xmlns:r="http://schemas.openxmlformats.org/officeDocument/2006/relationships" r:id="rId4">
                <a:extLst>
                  <a:ext uri="{A12FA001-AC4F-418D-AE19-62706E023703}">
                    <ahyp:hlinkClr xmlns:ahyp="http://schemas.microsoft.com/office/drawing/2018/hyperlinkcolor" val="tx"/>
                  </a:ext>
                </a:extLst>
              </a:hlinkClick>
            </a:rPr>
            <a:t>1098T@unthsc.edu</a:t>
          </a:r>
          <a:endParaRPr lang="en-US" dirty="0"/>
        </a:p>
      </dgm:t>
    </dgm:pt>
    <dgm:pt modelId="{0208CDF8-055E-4312-9020-E05F829ACAD6}" type="parTrans" cxnId="{A835BB6C-8AFB-4B0F-BD2C-3F495EA83C01}">
      <dgm:prSet/>
      <dgm:spPr/>
      <dgm:t>
        <a:bodyPr/>
        <a:lstStyle/>
        <a:p>
          <a:endParaRPr lang="en-US"/>
        </a:p>
      </dgm:t>
    </dgm:pt>
    <dgm:pt modelId="{2771EAF6-7AD9-4A46-8C0D-3E747BE90AA0}" type="sibTrans" cxnId="{A835BB6C-8AFB-4B0F-BD2C-3F495EA83C01}">
      <dgm:prSet/>
      <dgm:spPr/>
      <dgm:t>
        <a:bodyPr/>
        <a:lstStyle/>
        <a:p>
          <a:endParaRPr lang="en-US"/>
        </a:p>
      </dgm:t>
    </dgm:pt>
    <dgm:pt modelId="{BE21C89C-2FD1-473F-9B16-EE1C6CC2CE96}">
      <dgm:prSet/>
      <dgm:spPr/>
      <dgm:t>
        <a:bodyPr/>
        <a:lstStyle/>
        <a:p>
          <a:r>
            <a:rPr lang="en-US" dirty="0">
              <a:hlinkClick xmlns:r="http://schemas.openxmlformats.org/officeDocument/2006/relationships" r:id="rId5">
                <a:extLst>
                  <a:ext uri="{A12FA001-AC4F-418D-AE19-62706E023703}">
                    <ahyp:hlinkClr xmlns:ahyp="http://schemas.microsoft.com/office/drawing/2018/hyperlinkcolor" val="tx"/>
                  </a:ext>
                </a:extLst>
              </a:hlinkClick>
            </a:rPr>
            <a:t>Cashier@unthsc.edu</a:t>
          </a:r>
          <a:endParaRPr lang="en-US" dirty="0"/>
        </a:p>
      </dgm:t>
    </dgm:pt>
    <dgm:pt modelId="{47F64277-A1C6-4F69-81A2-8EE0885D2E8C}" type="parTrans" cxnId="{26D3A4D5-BB94-4CCA-BFC4-D754D0DF7754}">
      <dgm:prSet/>
      <dgm:spPr/>
      <dgm:t>
        <a:bodyPr/>
        <a:lstStyle/>
        <a:p>
          <a:endParaRPr lang="en-US"/>
        </a:p>
      </dgm:t>
    </dgm:pt>
    <dgm:pt modelId="{EA36C748-7774-4810-A47C-4569E2304FB1}" type="sibTrans" cxnId="{26D3A4D5-BB94-4CCA-BFC4-D754D0DF7754}">
      <dgm:prSet/>
      <dgm:spPr/>
      <dgm:t>
        <a:bodyPr/>
        <a:lstStyle/>
        <a:p>
          <a:endParaRPr lang="en-US"/>
        </a:p>
      </dgm:t>
    </dgm:pt>
    <dgm:pt modelId="{CC283D98-EEBE-4C59-B4B6-ED0625CADE39}" type="pres">
      <dgm:prSet presAssocID="{F65F1741-C617-44AB-B272-B1167F9E9FD6}" presName="diagram" presStyleCnt="0">
        <dgm:presLayoutVars>
          <dgm:dir/>
          <dgm:resizeHandles val="exact"/>
        </dgm:presLayoutVars>
      </dgm:prSet>
      <dgm:spPr/>
    </dgm:pt>
    <dgm:pt modelId="{4997770E-03BE-49C0-8F0D-587FC5294C24}" type="pres">
      <dgm:prSet presAssocID="{8A0610DC-23E7-47EB-9CF8-6748C0D15B9E}" presName="node" presStyleLbl="node1" presStyleIdx="0" presStyleCnt="5">
        <dgm:presLayoutVars>
          <dgm:bulletEnabled val="1"/>
        </dgm:presLayoutVars>
      </dgm:prSet>
      <dgm:spPr/>
    </dgm:pt>
    <dgm:pt modelId="{916BA08E-596C-4CD8-B320-9B8802599A38}" type="pres">
      <dgm:prSet presAssocID="{D0EE36FA-A7B6-4411-84D5-80EEADE11F05}" presName="sibTrans" presStyleCnt="0"/>
      <dgm:spPr/>
    </dgm:pt>
    <dgm:pt modelId="{191B4F31-A573-4A8A-95E0-30BD1309ED3A}" type="pres">
      <dgm:prSet presAssocID="{161E080D-D361-4622-9523-70C93043608F}" presName="node" presStyleLbl="node1" presStyleIdx="1" presStyleCnt="5">
        <dgm:presLayoutVars>
          <dgm:bulletEnabled val="1"/>
        </dgm:presLayoutVars>
      </dgm:prSet>
      <dgm:spPr/>
    </dgm:pt>
    <dgm:pt modelId="{F3576923-2887-496A-BE30-E1746C971948}" type="pres">
      <dgm:prSet presAssocID="{59B76E35-1E62-47D3-983A-544C16F483A3}" presName="sibTrans" presStyleCnt="0"/>
      <dgm:spPr/>
    </dgm:pt>
    <dgm:pt modelId="{7CEBC956-11EA-4F60-B210-6B3516447077}" type="pres">
      <dgm:prSet presAssocID="{DC78A32E-1D57-4735-8160-4C785AE9DD89}" presName="node" presStyleLbl="node1" presStyleIdx="2" presStyleCnt="5">
        <dgm:presLayoutVars>
          <dgm:bulletEnabled val="1"/>
        </dgm:presLayoutVars>
      </dgm:prSet>
      <dgm:spPr/>
    </dgm:pt>
    <dgm:pt modelId="{2E009147-BB0E-4475-B828-D648ECC321A5}" type="pres">
      <dgm:prSet presAssocID="{27216756-DF7A-4F67-829B-855E357F016C}" presName="sibTrans" presStyleCnt="0"/>
      <dgm:spPr/>
    </dgm:pt>
    <dgm:pt modelId="{4E140972-4AF9-4F22-B891-3B5FCC19DA58}" type="pres">
      <dgm:prSet presAssocID="{BE21C89C-2FD1-473F-9B16-EE1C6CC2CE96}" presName="node" presStyleLbl="node1" presStyleIdx="3" presStyleCnt="5">
        <dgm:presLayoutVars>
          <dgm:bulletEnabled val="1"/>
        </dgm:presLayoutVars>
      </dgm:prSet>
      <dgm:spPr/>
    </dgm:pt>
    <dgm:pt modelId="{3DA88EA8-8E4A-4C0C-87A0-CDCC8EFA026E}" type="pres">
      <dgm:prSet presAssocID="{EA36C748-7774-4810-A47C-4569E2304FB1}" presName="sibTrans" presStyleCnt="0"/>
      <dgm:spPr/>
    </dgm:pt>
    <dgm:pt modelId="{982B0F86-0534-46AF-B27B-4D5A4F8E91A3}" type="pres">
      <dgm:prSet presAssocID="{8AD9AAC4-6F25-4E15-BFE3-FEF964AE782B}" presName="node" presStyleLbl="node1" presStyleIdx="4" presStyleCnt="5">
        <dgm:presLayoutVars>
          <dgm:bulletEnabled val="1"/>
        </dgm:presLayoutVars>
      </dgm:prSet>
      <dgm:spPr/>
    </dgm:pt>
  </dgm:ptLst>
  <dgm:cxnLst>
    <dgm:cxn modelId="{9A1B9C3D-1834-4A97-9B0A-67E54DCAF499}" type="presOf" srcId="{F65F1741-C617-44AB-B272-B1167F9E9FD6}" destId="{CC283D98-EEBE-4C59-B4B6-ED0625CADE39}" srcOrd="0" destOrd="0" presId="urn:microsoft.com/office/officeart/2005/8/layout/default"/>
    <dgm:cxn modelId="{C0409763-F93E-4BAF-B3B7-32DF8DE1B870}" type="presOf" srcId="{8A0610DC-23E7-47EB-9CF8-6748C0D15B9E}" destId="{4997770E-03BE-49C0-8F0D-587FC5294C24}" srcOrd="0" destOrd="0" presId="urn:microsoft.com/office/officeart/2005/8/layout/default"/>
    <dgm:cxn modelId="{A9965846-C824-486A-B66B-DD639D7A52E4}" srcId="{F65F1741-C617-44AB-B272-B1167F9E9FD6}" destId="{161E080D-D361-4622-9523-70C93043608F}" srcOrd="1" destOrd="0" parTransId="{8C521257-6814-4CC6-B66E-0081909DBBED}" sibTransId="{59B76E35-1E62-47D3-983A-544C16F483A3}"/>
    <dgm:cxn modelId="{A835BB6C-8AFB-4B0F-BD2C-3F495EA83C01}" srcId="{F65F1741-C617-44AB-B272-B1167F9E9FD6}" destId="{8AD9AAC4-6F25-4E15-BFE3-FEF964AE782B}" srcOrd="4" destOrd="0" parTransId="{0208CDF8-055E-4312-9020-E05F829ACAD6}" sibTransId="{2771EAF6-7AD9-4A46-8C0D-3E747BE90AA0}"/>
    <dgm:cxn modelId="{BCD7FC56-27B0-4C79-BA4D-E9C134F34538}" type="presOf" srcId="{BE21C89C-2FD1-473F-9B16-EE1C6CC2CE96}" destId="{4E140972-4AF9-4F22-B891-3B5FCC19DA58}" srcOrd="0" destOrd="0" presId="urn:microsoft.com/office/officeart/2005/8/layout/default"/>
    <dgm:cxn modelId="{6AD0C18E-411E-4EF9-9445-C927380904D9}" srcId="{F65F1741-C617-44AB-B272-B1167F9E9FD6}" destId="{8A0610DC-23E7-47EB-9CF8-6748C0D15B9E}" srcOrd="0" destOrd="0" parTransId="{497E94AF-2F51-42E7-BBD0-72EC7D1BB1C1}" sibTransId="{D0EE36FA-A7B6-4411-84D5-80EEADE11F05}"/>
    <dgm:cxn modelId="{1D0DA393-5871-4AD4-9C36-63296F3D0ACA}" type="presOf" srcId="{DC78A32E-1D57-4735-8160-4C785AE9DD89}" destId="{7CEBC956-11EA-4F60-B210-6B3516447077}" srcOrd="0" destOrd="0" presId="urn:microsoft.com/office/officeart/2005/8/layout/default"/>
    <dgm:cxn modelId="{88ADB2C2-E7EB-4D48-9DC9-79B7C63E49B3}" type="presOf" srcId="{161E080D-D361-4622-9523-70C93043608F}" destId="{191B4F31-A573-4A8A-95E0-30BD1309ED3A}" srcOrd="0" destOrd="0" presId="urn:microsoft.com/office/officeart/2005/8/layout/default"/>
    <dgm:cxn modelId="{26D3A4D5-BB94-4CCA-BFC4-D754D0DF7754}" srcId="{F65F1741-C617-44AB-B272-B1167F9E9FD6}" destId="{BE21C89C-2FD1-473F-9B16-EE1C6CC2CE96}" srcOrd="3" destOrd="0" parTransId="{47F64277-A1C6-4F69-81A2-8EE0885D2E8C}" sibTransId="{EA36C748-7774-4810-A47C-4569E2304FB1}"/>
    <dgm:cxn modelId="{B200BAEF-698F-4EEF-A83E-1D08D644838D}" type="presOf" srcId="{8AD9AAC4-6F25-4E15-BFE3-FEF964AE782B}" destId="{982B0F86-0534-46AF-B27B-4D5A4F8E91A3}" srcOrd="0" destOrd="0" presId="urn:microsoft.com/office/officeart/2005/8/layout/default"/>
    <dgm:cxn modelId="{8E0250FF-5946-4A01-9B32-FAFFF6374958}" srcId="{F65F1741-C617-44AB-B272-B1167F9E9FD6}" destId="{DC78A32E-1D57-4735-8160-4C785AE9DD89}" srcOrd="2" destOrd="0" parTransId="{E7144BE4-88E4-40B4-8C16-CA6EA60E6E70}" sibTransId="{27216756-DF7A-4F67-829B-855E357F016C}"/>
    <dgm:cxn modelId="{0976A79B-165A-40FB-A269-A6F29A4F62EB}" type="presParOf" srcId="{CC283D98-EEBE-4C59-B4B6-ED0625CADE39}" destId="{4997770E-03BE-49C0-8F0D-587FC5294C24}" srcOrd="0" destOrd="0" presId="urn:microsoft.com/office/officeart/2005/8/layout/default"/>
    <dgm:cxn modelId="{6C95402E-01C9-4E3D-9CEE-6DC4CB6CC9F0}" type="presParOf" srcId="{CC283D98-EEBE-4C59-B4B6-ED0625CADE39}" destId="{916BA08E-596C-4CD8-B320-9B8802599A38}" srcOrd="1" destOrd="0" presId="urn:microsoft.com/office/officeart/2005/8/layout/default"/>
    <dgm:cxn modelId="{4E619FA3-63D8-40AE-8879-7C0B9DBD0253}" type="presParOf" srcId="{CC283D98-EEBE-4C59-B4B6-ED0625CADE39}" destId="{191B4F31-A573-4A8A-95E0-30BD1309ED3A}" srcOrd="2" destOrd="0" presId="urn:microsoft.com/office/officeart/2005/8/layout/default"/>
    <dgm:cxn modelId="{2E476FBD-92E3-4AEC-9CE4-F1B5F1A72A54}" type="presParOf" srcId="{CC283D98-EEBE-4C59-B4B6-ED0625CADE39}" destId="{F3576923-2887-496A-BE30-E1746C971948}" srcOrd="3" destOrd="0" presId="urn:microsoft.com/office/officeart/2005/8/layout/default"/>
    <dgm:cxn modelId="{925A8838-C8E6-4CB8-A57D-D81667461448}" type="presParOf" srcId="{CC283D98-EEBE-4C59-B4B6-ED0625CADE39}" destId="{7CEBC956-11EA-4F60-B210-6B3516447077}" srcOrd="4" destOrd="0" presId="urn:microsoft.com/office/officeart/2005/8/layout/default"/>
    <dgm:cxn modelId="{4B36E0E4-34F3-4E17-8CDC-8DF9D580C428}" type="presParOf" srcId="{CC283D98-EEBE-4C59-B4B6-ED0625CADE39}" destId="{2E009147-BB0E-4475-B828-D648ECC321A5}" srcOrd="5" destOrd="0" presId="urn:microsoft.com/office/officeart/2005/8/layout/default"/>
    <dgm:cxn modelId="{84CA29C5-DB25-4D9A-B833-7322F14A0FEA}" type="presParOf" srcId="{CC283D98-EEBE-4C59-B4B6-ED0625CADE39}" destId="{4E140972-4AF9-4F22-B891-3B5FCC19DA58}" srcOrd="6" destOrd="0" presId="urn:microsoft.com/office/officeart/2005/8/layout/default"/>
    <dgm:cxn modelId="{61ACD409-42E2-489F-A460-41C213378108}" type="presParOf" srcId="{CC283D98-EEBE-4C59-B4B6-ED0625CADE39}" destId="{3DA88EA8-8E4A-4C0C-87A0-CDCC8EFA026E}" srcOrd="7" destOrd="0" presId="urn:microsoft.com/office/officeart/2005/8/layout/default"/>
    <dgm:cxn modelId="{4EDA9F5A-137B-4BB7-B611-24489FA34E3C}" type="presParOf" srcId="{CC283D98-EEBE-4C59-B4B6-ED0625CADE39}" destId="{982B0F86-0534-46AF-B27B-4D5A4F8E91A3}" srcOrd="8" destOrd="0" presId="urn:microsoft.com/office/officeart/2005/8/layout/default"/>
  </dgm:cxnLst>
  <dgm:bg>
    <a:solidFill>
      <a:srgbClr val="253746"/>
    </a:solidFill>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E01FDE2-3A69-454E-A2A5-C0ECA88A7F5D}" type="doc">
      <dgm:prSet loTypeId="urn:microsoft.com/office/officeart/2008/layout/LinedList" loCatId="list" qsTypeId="urn:microsoft.com/office/officeart/2005/8/quickstyle/3d1" qsCatId="3D" csTypeId="urn:microsoft.com/office/officeart/2005/8/colors/accent0_3" csCatId="mainScheme" phldr="1"/>
      <dgm:spPr/>
      <dgm:t>
        <a:bodyPr/>
        <a:lstStyle/>
        <a:p>
          <a:endParaRPr lang="en-US"/>
        </a:p>
      </dgm:t>
    </dgm:pt>
    <dgm:pt modelId="{FC0993FF-06C3-4D89-A9F4-C96A8565751D}">
      <dgm:prSet/>
      <dgm:spPr/>
      <dgm:t>
        <a:bodyPr/>
        <a:lstStyle/>
        <a:p>
          <a:r>
            <a:rPr lang="en-US" dirty="0"/>
            <a:t>Student Finance Office</a:t>
          </a:r>
        </a:p>
      </dgm:t>
    </dgm:pt>
    <dgm:pt modelId="{A268DC1D-23D8-4F74-A3BD-4E45009F7951}" type="parTrans" cxnId="{49BC1294-9E93-44E0-8D6E-BB5BF8F14306}">
      <dgm:prSet/>
      <dgm:spPr/>
      <dgm:t>
        <a:bodyPr/>
        <a:lstStyle/>
        <a:p>
          <a:endParaRPr lang="en-US"/>
        </a:p>
      </dgm:t>
    </dgm:pt>
    <dgm:pt modelId="{A55E41D2-FD68-4EF7-BF4D-37E2D0DA3915}" type="sibTrans" cxnId="{49BC1294-9E93-44E0-8D6E-BB5BF8F14306}">
      <dgm:prSet/>
      <dgm:spPr/>
      <dgm:t>
        <a:bodyPr/>
        <a:lstStyle/>
        <a:p>
          <a:endParaRPr lang="en-US"/>
        </a:p>
      </dgm:t>
    </dgm:pt>
    <dgm:pt modelId="{2DB9419E-BEBE-4B78-9C18-AE61B19C896B}">
      <dgm:prSet/>
      <dgm:spPr/>
      <dgm:t>
        <a:bodyPr/>
        <a:lstStyle/>
        <a:p>
          <a:r>
            <a:rPr lang="en-US" dirty="0"/>
            <a:t>Cashier’s  Office </a:t>
          </a:r>
        </a:p>
      </dgm:t>
    </dgm:pt>
    <dgm:pt modelId="{FA3BA368-B901-44C4-9344-A0B12935B718}" type="parTrans" cxnId="{08AE8E6E-4431-4254-B4AF-66F44E0E6FE0}">
      <dgm:prSet/>
      <dgm:spPr/>
      <dgm:t>
        <a:bodyPr/>
        <a:lstStyle/>
        <a:p>
          <a:endParaRPr lang="en-US"/>
        </a:p>
      </dgm:t>
    </dgm:pt>
    <dgm:pt modelId="{141B997E-EA45-4A12-8086-57D0856BFC02}" type="sibTrans" cxnId="{08AE8E6E-4431-4254-B4AF-66F44E0E6FE0}">
      <dgm:prSet/>
      <dgm:spPr/>
      <dgm:t>
        <a:bodyPr/>
        <a:lstStyle/>
        <a:p>
          <a:endParaRPr lang="en-US"/>
        </a:p>
      </dgm:t>
    </dgm:pt>
    <dgm:pt modelId="{438987F4-2F00-492B-86BD-7CDE553766BB}">
      <dgm:prSet/>
      <dgm:spPr/>
      <dgm:t>
        <a:bodyPr/>
        <a:lstStyle/>
        <a:p>
          <a:r>
            <a:rPr lang="en-US"/>
            <a:t>M - F 10am – 1pm</a:t>
          </a:r>
        </a:p>
      </dgm:t>
    </dgm:pt>
    <dgm:pt modelId="{075A9099-4B78-47FD-9A1B-4BA548A78182}" type="parTrans" cxnId="{45600726-D6C6-4B3B-9C76-CD7858E1D932}">
      <dgm:prSet/>
      <dgm:spPr/>
      <dgm:t>
        <a:bodyPr/>
        <a:lstStyle/>
        <a:p>
          <a:endParaRPr lang="en-US"/>
        </a:p>
      </dgm:t>
    </dgm:pt>
    <dgm:pt modelId="{31884C5A-C9B6-48F2-8BA8-ADC6DDA65584}" type="sibTrans" cxnId="{45600726-D6C6-4B3B-9C76-CD7858E1D932}">
      <dgm:prSet/>
      <dgm:spPr/>
      <dgm:t>
        <a:bodyPr/>
        <a:lstStyle/>
        <a:p>
          <a:endParaRPr lang="en-US"/>
        </a:p>
      </dgm:t>
    </dgm:pt>
    <dgm:pt modelId="{E0D6C352-9A49-4C57-A1EA-052890CD3044}">
      <dgm:prSet/>
      <dgm:spPr/>
      <dgm:t>
        <a:bodyPr/>
        <a:lstStyle/>
        <a:p>
          <a:r>
            <a:rPr lang="en-US" dirty="0"/>
            <a:t>M – F 8am – 5pm</a:t>
          </a:r>
        </a:p>
      </dgm:t>
    </dgm:pt>
    <dgm:pt modelId="{5196137D-32BD-47A3-926B-ACB1EC26B780}" type="parTrans" cxnId="{6355DAFA-2436-4F80-931B-152E29595429}">
      <dgm:prSet/>
      <dgm:spPr/>
      <dgm:t>
        <a:bodyPr/>
        <a:lstStyle/>
        <a:p>
          <a:endParaRPr lang="en-US"/>
        </a:p>
      </dgm:t>
    </dgm:pt>
    <dgm:pt modelId="{8B6A691E-1D5C-4C37-8255-54A39979E381}" type="sibTrans" cxnId="{6355DAFA-2436-4F80-931B-152E29595429}">
      <dgm:prSet/>
      <dgm:spPr/>
      <dgm:t>
        <a:bodyPr/>
        <a:lstStyle/>
        <a:p>
          <a:endParaRPr lang="en-US"/>
        </a:p>
      </dgm:t>
    </dgm:pt>
    <dgm:pt modelId="{5045B2D1-39B8-4713-89EE-11D5BDB799A7}">
      <dgm:prSet/>
      <dgm:spPr/>
      <dgm:t>
        <a:bodyPr/>
        <a:lstStyle/>
        <a:p>
          <a:r>
            <a:rPr lang="en-US" dirty="0"/>
            <a:t>SSC Suite 150, 1st Floor</a:t>
          </a:r>
        </a:p>
      </dgm:t>
    </dgm:pt>
    <dgm:pt modelId="{B651A528-7656-4B28-BC92-B78585AC8EC0}" type="parTrans" cxnId="{D0CEF77B-A2F9-423B-8D35-F5F58397C6B9}">
      <dgm:prSet/>
      <dgm:spPr/>
      <dgm:t>
        <a:bodyPr/>
        <a:lstStyle/>
        <a:p>
          <a:endParaRPr lang="en-US"/>
        </a:p>
      </dgm:t>
    </dgm:pt>
    <dgm:pt modelId="{748C2938-8817-4433-9818-0B854E1FF57B}" type="sibTrans" cxnId="{D0CEF77B-A2F9-423B-8D35-F5F58397C6B9}">
      <dgm:prSet/>
      <dgm:spPr/>
      <dgm:t>
        <a:bodyPr/>
        <a:lstStyle/>
        <a:p>
          <a:endParaRPr lang="en-US"/>
        </a:p>
      </dgm:t>
    </dgm:pt>
    <dgm:pt modelId="{D7944150-A3BF-44EB-999A-22C0E88AC086}">
      <dgm:prSet/>
      <dgm:spPr/>
      <dgm:t>
        <a:bodyPr/>
        <a:lstStyle/>
        <a:p>
          <a:r>
            <a:rPr lang="en-US" dirty="0"/>
            <a:t> SSC Suite 101, 1</a:t>
          </a:r>
          <a:r>
            <a:rPr lang="en-US" baseline="30000" dirty="0"/>
            <a:t>st</a:t>
          </a:r>
          <a:r>
            <a:rPr lang="en-US" dirty="0"/>
            <a:t> Floor</a:t>
          </a:r>
        </a:p>
      </dgm:t>
    </dgm:pt>
    <dgm:pt modelId="{ACA5B3B1-8FBF-4D48-9C90-8474C7A238B5}" type="sibTrans" cxnId="{2ADF48A7-21F1-4EDD-ACA4-9EF37EE3B6BC}">
      <dgm:prSet/>
      <dgm:spPr/>
      <dgm:t>
        <a:bodyPr/>
        <a:lstStyle/>
        <a:p>
          <a:endParaRPr lang="en-US"/>
        </a:p>
      </dgm:t>
    </dgm:pt>
    <dgm:pt modelId="{84BE8A9A-E06D-4FF5-A848-EB1C4BF89499}" type="parTrans" cxnId="{2ADF48A7-21F1-4EDD-ACA4-9EF37EE3B6BC}">
      <dgm:prSet/>
      <dgm:spPr/>
      <dgm:t>
        <a:bodyPr/>
        <a:lstStyle/>
        <a:p>
          <a:endParaRPr lang="en-US"/>
        </a:p>
      </dgm:t>
    </dgm:pt>
    <dgm:pt modelId="{94CA4744-7B20-4445-98A9-A4D3FD362252}" type="pres">
      <dgm:prSet presAssocID="{DE01FDE2-3A69-454E-A2A5-C0ECA88A7F5D}" presName="vert0" presStyleCnt="0">
        <dgm:presLayoutVars>
          <dgm:dir/>
          <dgm:animOne val="branch"/>
          <dgm:animLvl val="lvl"/>
        </dgm:presLayoutVars>
      </dgm:prSet>
      <dgm:spPr/>
    </dgm:pt>
    <dgm:pt modelId="{7567F0AC-9FA6-4A77-AED8-53691A6F9892}" type="pres">
      <dgm:prSet presAssocID="{FC0993FF-06C3-4D89-A9F4-C96A8565751D}" presName="thickLine" presStyleLbl="alignNode1" presStyleIdx="0" presStyleCnt="2"/>
      <dgm:spPr/>
    </dgm:pt>
    <dgm:pt modelId="{5723A33F-FF53-4099-BAD1-0B290624E4F7}" type="pres">
      <dgm:prSet presAssocID="{FC0993FF-06C3-4D89-A9F4-C96A8565751D}" presName="horz1" presStyleCnt="0"/>
      <dgm:spPr/>
    </dgm:pt>
    <dgm:pt modelId="{730FDB5E-BD27-4A80-8D12-09D900E2FB1F}" type="pres">
      <dgm:prSet presAssocID="{FC0993FF-06C3-4D89-A9F4-C96A8565751D}" presName="tx1" presStyleLbl="revTx" presStyleIdx="0" presStyleCnt="6"/>
      <dgm:spPr/>
    </dgm:pt>
    <dgm:pt modelId="{14FD19E4-344B-4E82-9712-0509A8DD0A4B}" type="pres">
      <dgm:prSet presAssocID="{FC0993FF-06C3-4D89-A9F4-C96A8565751D}" presName="vert1" presStyleCnt="0"/>
      <dgm:spPr/>
    </dgm:pt>
    <dgm:pt modelId="{7393E505-C101-4501-ABEA-8A5DC3D12B61}" type="pres">
      <dgm:prSet presAssocID="{5045B2D1-39B8-4713-89EE-11D5BDB799A7}" presName="vertSpace2a" presStyleCnt="0"/>
      <dgm:spPr/>
    </dgm:pt>
    <dgm:pt modelId="{605C9638-84EA-49EF-A46B-B274FB57F18E}" type="pres">
      <dgm:prSet presAssocID="{5045B2D1-39B8-4713-89EE-11D5BDB799A7}" presName="horz2" presStyleCnt="0"/>
      <dgm:spPr/>
    </dgm:pt>
    <dgm:pt modelId="{AF63C741-87AF-4D65-A304-76F391A93DA3}" type="pres">
      <dgm:prSet presAssocID="{5045B2D1-39B8-4713-89EE-11D5BDB799A7}" presName="horzSpace2" presStyleCnt="0"/>
      <dgm:spPr/>
    </dgm:pt>
    <dgm:pt modelId="{3E084606-40D0-47EF-B04E-008FDCBA6A7D}" type="pres">
      <dgm:prSet presAssocID="{5045B2D1-39B8-4713-89EE-11D5BDB799A7}" presName="tx2" presStyleLbl="revTx" presStyleIdx="1" presStyleCnt="6"/>
      <dgm:spPr/>
    </dgm:pt>
    <dgm:pt modelId="{9C593A28-350D-4C2A-A6B8-D44C8908931A}" type="pres">
      <dgm:prSet presAssocID="{5045B2D1-39B8-4713-89EE-11D5BDB799A7}" presName="vert2" presStyleCnt="0"/>
      <dgm:spPr/>
    </dgm:pt>
    <dgm:pt modelId="{EC469892-4048-44EB-9B5F-6F0319062C9F}" type="pres">
      <dgm:prSet presAssocID="{5045B2D1-39B8-4713-89EE-11D5BDB799A7}" presName="thinLine2b" presStyleLbl="callout" presStyleIdx="0" presStyleCnt="4"/>
      <dgm:spPr/>
    </dgm:pt>
    <dgm:pt modelId="{5828A854-D89F-48EE-8475-0521FD106BBA}" type="pres">
      <dgm:prSet presAssocID="{5045B2D1-39B8-4713-89EE-11D5BDB799A7}" presName="vertSpace2b" presStyleCnt="0"/>
      <dgm:spPr/>
    </dgm:pt>
    <dgm:pt modelId="{D81785D5-367D-4489-A3CD-62818E2D2565}" type="pres">
      <dgm:prSet presAssocID="{E0D6C352-9A49-4C57-A1EA-052890CD3044}" presName="horz2" presStyleCnt="0"/>
      <dgm:spPr/>
    </dgm:pt>
    <dgm:pt modelId="{982A412A-D6C1-40A8-BCEC-CAD4FD90838C}" type="pres">
      <dgm:prSet presAssocID="{E0D6C352-9A49-4C57-A1EA-052890CD3044}" presName="horzSpace2" presStyleCnt="0"/>
      <dgm:spPr/>
    </dgm:pt>
    <dgm:pt modelId="{D0A598CA-CF49-42F1-9130-510FB6B63D17}" type="pres">
      <dgm:prSet presAssocID="{E0D6C352-9A49-4C57-A1EA-052890CD3044}" presName="tx2" presStyleLbl="revTx" presStyleIdx="2" presStyleCnt="6"/>
      <dgm:spPr/>
    </dgm:pt>
    <dgm:pt modelId="{994EFD5F-3148-4BDE-9747-3FBC01441C04}" type="pres">
      <dgm:prSet presAssocID="{E0D6C352-9A49-4C57-A1EA-052890CD3044}" presName="vert2" presStyleCnt="0"/>
      <dgm:spPr/>
    </dgm:pt>
    <dgm:pt modelId="{A3570EFB-8A28-4F54-B5E1-7F8CCB792385}" type="pres">
      <dgm:prSet presAssocID="{E0D6C352-9A49-4C57-A1EA-052890CD3044}" presName="thinLine2b" presStyleLbl="callout" presStyleIdx="1" presStyleCnt="4"/>
      <dgm:spPr/>
    </dgm:pt>
    <dgm:pt modelId="{0EF3CD75-E62C-4400-A654-3BBA81C4A023}" type="pres">
      <dgm:prSet presAssocID="{E0D6C352-9A49-4C57-A1EA-052890CD3044}" presName="vertSpace2b" presStyleCnt="0"/>
      <dgm:spPr/>
    </dgm:pt>
    <dgm:pt modelId="{3E266CA9-5C86-4DAE-BCF3-61F8B0200CF5}" type="pres">
      <dgm:prSet presAssocID="{2DB9419E-BEBE-4B78-9C18-AE61B19C896B}" presName="thickLine" presStyleLbl="alignNode1" presStyleIdx="1" presStyleCnt="2"/>
      <dgm:spPr/>
    </dgm:pt>
    <dgm:pt modelId="{67D6D5C2-79D4-4BDD-9580-770DC893C762}" type="pres">
      <dgm:prSet presAssocID="{2DB9419E-BEBE-4B78-9C18-AE61B19C896B}" presName="horz1" presStyleCnt="0"/>
      <dgm:spPr/>
    </dgm:pt>
    <dgm:pt modelId="{CF829659-DDF7-4838-B36F-579A5D1618C3}" type="pres">
      <dgm:prSet presAssocID="{2DB9419E-BEBE-4B78-9C18-AE61B19C896B}" presName="tx1" presStyleLbl="revTx" presStyleIdx="3" presStyleCnt="6"/>
      <dgm:spPr/>
    </dgm:pt>
    <dgm:pt modelId="{4DB009F0-EAC0-4229-8387-D4686609EFB8}" type="pres">
      <dgm:prSet presAssocID="{2DB9419E-BEBE-4B78-9C18-AE61B19C896B}" presName="vert1" presStyleCnt="0"/>
      <dgm:spPr/>
    </dgm:pt>
    <dgm:pt modelId="{6F9121AB-1BD7-4692-B5AA-2F542167BA8D}" type="pres">
      <dgm:prSet presAssocID="{D7944150-A3BF-44EB-999A-22C0E88AC086}" presName="vertSpace2a" presStyleCnt="0"/>
      <dgm:spPr/>
    </dgm:pt>
    <dgm:pt modelId="{781EC6C0-0510-4BC0-8836-9944903E0BCD}" type="pres">
      <dgm:prSet presAssocID="{D7944150-A3BF-44EB-999A-22C0E88AC086}" presName="horz2" presStyleCnt="0"/>
      <dgm:spPr/>
    </dgm:pt>
    <dgm:pt modelId="{30E6C0D8-428D-404C-88E0-7C0CB10C3CC5}" type="pres">
      <dgm:prSet presAssocID="{D7944150-A3BF-44EB-999A-22C0E88AC086}" presName="horzSpace2" presStyleCnt="0"/>
      <dgm:spPr/>
    </dgm:pt>
    <dgm:pt modelId="{C036A20C-8220-4169-A576-0838E171400C}" type="pres">
      <dgm:prSet presAssocID="{D7944150-A3BF-44EB-999A-22C0E88AC086}" presName="tx2" presStyleLbl="revTx" presStyleIdx="4" presStyleCnt="6"/>
      <dgm:spPr/>
    </dgm:pt>
    <dgm:pt modelId="{243E507F-9028-4961-9519-609D57735E3E}" type="pres">
      <dgm:prSet presAssocID="{D7944150-A3BF-44EB-999A-22C0E88AC086}" presName="vert2" presStyleCnt="0"/>
      <dgm:spPr/>
    </dgm:pt>
    <dgm:pt modelId="{5AC3E880-BB17-485A-8121-B7BFE7940065}" type="pres">
      <dgm:prSet presAssocID="{D7944150-A3BF-44EB-999A-22C0E88AC086}" presName="thinLine2b" presStyleLbl="callout" presStyleIdx="2" presStyleCnt="4"/>
      <dgm:spPr/>
    </dgm:pt>
    <dgm:pt modelId="{03CFCF7D-CF98-47B6-A32F-D7FC701666A1}" type="pres">
      <dgm:prSet presAssocID="{D7944150-A3BF-44EB-999A-22C0E88AC086}" presName="vertSpace2b" presStyleCnt="0"/>
      <dgm:spPr/>
    </dgm:pt>
    <dgm:pt modelId="{B91E8660-12AE-404D-B96D-C36CDE15840E}" type="pres">
      <dgm:prSet presAssocID="{438987F4-2F00-492B-86BD-7CDE553766BB}" presName="horz2" presStyleCnt="0"/>
      <dgm:spPr/>
    </dgm:pt>
    <dgm:pt modelId="{2B95C2AB-43D0-4E94-AE2E-D2969F727EAB}" type="pres">
      <dgm:prSet presAssocID="{438987F4-2F00-492B-86BD-7CDE553766BB}" presName="horzSpace2" presStyleCnt="0"/>
      <dgm:spPr/>
    </dgm:pt>
    <dgm:pt modelId="{3530FA1F-FC5C-4744-8136-4A556AE90B9A}" type="pres">
      <dgm:prSet presAssocID="{438987F4-2F00-492B-86BD-7CDE553766BB}" presName="tx2" presStyleLbl="revTx" presStyleIdx="5" presStyleCnt="6"/>
      <dgm:spPr/>
    </dgm:pt>
    <dgm:pt modelId="{D4B7C02D-465F-4E69-B983-E79400E88249}" type="pres">
      <dgm:prSet presAssocID="{438987F4-2F00-492B-86BD-7CDE553766BB}" presName="vert2" presStyleCnt="0"/>
      <dgm:spPr/>
    </dgm:pt>
    <dgm:pt modelId="{C6F58F6D-46B1-43C9-8A75-34F2CDCA4014}" type="pres">
      <dgm:prSet presAssocID="{438987F4-2F00-492B-86BD-7CDE553766BB}" presName="thinLine2b" presStyleLbl="callout" presStyleIdx="3" presStyleCnt="4"/>
      <dgm:spPr/>
    </dgm:pt>
    <dgm:pt modelId="{9418D879-418E-4A31-A808-75797981DD3F}" type="pres">
      <dgm:prSet presAssocID="{438987F4-2F00-492B-86BD-7CDE553766BB}" presName="vertSpace2b" presStyleCnt="0"/>
      <dgm:spPr/>
    </dgm:pt>
  </dgm:ptLst>
  <dgm:cxnLst>
    <dgm:cxn modelId="{20C79509-5465-4D57-A450-503859478E8E}" type="presOf" srcId="{D7944150-A3BF-44EB-999A-22C0E88AC086}" destId="{C036A20C-8220-4169-A576-0838E171400C}" srcOrd="0" destOrd="0" presId="urn:microsoft.com/office/officeart/2008/layout/LinedList"/>
    <dgm:cxn modelId="{E1A0541E-516A-4C61-B437-B159C9CE2034}" type="presOf" srcId="{5045B2D1-39B8-4713-89EE-11D5BDB799A7}" destId="{3E084606-40D0-47EF-B04E-008FDCBA6A7D}" srcOrd="0" destOrd="0" presId="urn:microsoft.com/office/officeart/2008/layout/LinedList"/>
    <dgm:cxn modelId="{45600726-D6C6-4B3B-9C76-CD7858E1D932}" srcId="{2DB9419E-BEBE-4B78-9C18-AE61B19C896B}" destId="{438987F4-2F00-492B-86BD-7CDE553766BB}" srcOrd="1" destOrd="0" parTransId="{075A9099-4B78-47FD-9A1B-4BA548A78182}" sibTransId="{31884C5A-C9B6-48F2-8BA8-ADC6DDA65584}"/>
    <dgm:cxn modelId="{C88CD835-0F3A-437F-99D3-0BCCDAA89B18}" type="presOf" srcId="{E0D6C352-9A49-4C57-A1EA-052890CD3044}" destId="{D0A598CA-CF49-42F1-9130-510FB6B63D17}" srcOrd="0" destOrd="0" presId="urn:microsoft.com/office/officeart/2008/layout/LinedList"/>
    <dgm:cxn modelId="{CA22F862-DA35-40EA-A7B6-B03EFC637826}" type="presOf" srcId="{2DB9419E-BEBE-4B78-9C18-AE61B19C896B}" destId="{CF829659-DDF7-4838-B36F-579A5D1618C3}" srcOrd="0" destOrd="0" presId="urn:microsoft.com/office/officeart/2008/layout/LinedList"/>
    <dgm:cxn modelId="{08AE8E6E-4431-4254-B4AF-66F44E0E6FE0}" srcId="{DE01FDE2-3A69-454E-A2A5-C0ECA88A7F5D}" destId="{2DB9419E-BEBE-4B78-9C18-AE61B19C896B}" srcOrd="1" destOrd="0" parTransId="{FA3BA368-B901-44C4-9344-A0B12935B718}" sibTransId="{141B997E-EA45-4A12-8086-57D0856BFC02}"/>
    <dgm:cxn modelId="{D0CEF77B-A2F9-423B-8D35-F5F58397C6B9}" srcId="{FC0993FF-06C3-4D89-A9F4-C96A8565751D}" destId="{5045B2D1-39B8-4713-89EE-11D5BDB799A7}" srcOrd="0" destOrd="0" parTransId="{B651A528-7656-4B28-BC92-B78585AC8EC0}" sibTransId="{748C2938-8817-4433-9818-0B854E1FF57B}"/>
    <dgm:cxn modelId="{49BC1294-9E93-44E0-8D6E-BB5BF8F14306}" srcId="{DE01FDE2-3A69-454E-A2A5-C0ECA88A7F5D}" destId="{FC0993FF-06C3-4D89-A9F4-C96A8565751D}" srcOrd="0" destOrd="0" parTransId="{A268DC1D-23D8-4F74-A3BD-4E45009F7951}" sibTransId="{A55E41D2-FD68-4EF7-BF4D-37E2D0DA3915}"/>
    <dgm:cxn modelId="{2ADF48A7-21F1-4EDD-ACA4-9EF37EE3B6BC}" srcId="{2DB9419E-BEBE-4B78-9C18-AE61B19C896B}" destId="{D7944150-A3BF-44EB-999A-22C0E88AC086}" srcOrd="0" destOrd="0" parTransId="{84BE8A9A-E06D-4FF5-A848-EB1C4BF89499}" sibTransId="{ACA5B3B1-8FBF-4D48-9C90-8474C7A238B5}"/>
    <dgm:cxn modelId="{18A9BAAA-A8A6-47AA-B80D-9573987CF068}" type="presOf" srcId="{438987F4-2F00-492B-86BD-7CDE553766BB}" destId="{3530FA1F-FC5C-4744-8136-4A556AE90B9A}" srcOrd="0" destOrd="0" presId="urn:microsoft.com/office/officeart/2008/layout/LinedList"/>
    <dgm:cxn modelId="{9437BCDD-BFFB-4085-BC83-1D91C9F61AAE}" type="presOf" srcId="{DE01FDE2-3A69-454E-A2A5-C0ECA88A7F5D}" destId="{94CA4744-7B20-4445-98A9-A4D3FD362252}" srcOrd="0" destOrd="0" presId="urn:microsoft.com/office/officeart/2008/layout/LinedList"/>
    <dgm:cxn modelId="{FDD6D7F1-A33C-4EBF-A619-C28460035939}" type="presOf" srcId="{FC0993FF-06C3-4D89-A9F4-C96A8565751D}" destId="{730FDB5E-BD27-4A80-8D12-09D900E2FB1F}" srcOrd="0" destOrd="0" presId="urn:microsoft.com/office/officeart/2008/layout/LinedList"/>
    <dgm:cxn modelId="{6355DAFA-2436-4F80-931B-152E29595429}" srcId="{FC0993FF-06C3-4D89-A9F4-C96A8565751D}" destId="{E0D6C352-9A49-4C57-A1EA-052890CD3044}" srcOrd="1" destOrd="0" parTransId="{5196137D-32BD-47A3-926B-ACB1EC26B780}" sibTransId="{8B6A691E-1D5C-4C37-8255-54A39979E381}"/>
    <dgm:cxn modelId="{4F5E7F64-1919-4049-AD92-78C0E55EE686}" type="presParOf" srcId="{94CA4744-7B20-4445-98A9-A4D3FD362252}" destId="{7567F0AC-9FA6-4A77-AED8-53691A6F9892}" srcOrd="0" destOrd="0" presId="urn:microsoft.com/office/officeart/2008/layout/LinedList"/>
    <dgm:cxn modelId="{56B42C30-E975-4AA3-A519-EF2070980699}" type="presParOf" srcId="{94CA4744-7B20-4445-98A9-A4D3FD362252}" destId="{5723A33F-FF53-4099-BAD1-0B290624E4F7}" srcOrd="1" destOrd="0" presId="urn:microsoft.com/office/officeart/2008/layout/LinedList"/>
    <dgm:cxn modelId="{2AF2EC87-3763-44E1-939A-0F8E4B63E301}" type="presParOf" srcId="{5723A33F-FF53-4099-BAD1-0B290624E4F7}" destId="{730FDB5E-BD27-4A80-8D12-09D900E2FB1F}" srcOrd="0" destOrd="0" presId="urn:microsoft.com/office/officeart/2008/layout/LinedList"/>
    <dgm:cxn modelId="{08B0B142-189B-498C-8416-E6FF91DC6187}" type="presParOf" srcId="{5723A33F-FF53-4099-BAD1-0B290624E4F7}" destId="{14FD19E4-344B-4E82-9712-0509A8DD0A4B}" srcOrd="1" destOrd="0" presId="urn:microsoft.com/office/officeart/2008/layout/LinedList"/>
    <dgm:cxn modelId="{B230848A-5E71-4B4B-87BA-BF760766E0AE}" type="presParOf" srcId="{14FD19E4-344B-4E82-9712-0509A8DD0A4B}" destId="{7393E505-C101-4501-ABEA-8A5DC3D12B61}" srcOrd="0" destOrd="0" presId="urn:microsoft.com/office/officeart/2008/layout/LinedList"/>
    <dgm:cxn modelId="{27E5659C-B73B-4296-A9FF-7DC01483BB93}" type="presParOf" srcId="{14FD19E4-344B-4E82-9712-0509A8DD0A4B}" destId="{605C9638-84EA-49EF-A46B-B274FB57F18E}" srcOrd="1" destOrd="0" presId="urn:microsoft.com/office/officeart/2008/layout/LinedList"/>
    <dgm:cxn modelId="{C095B351-6232-4616-9BF4-01089D68C18B}" type="presParOf" srcId="{605C9638-84EA-49EF-A46B-B274FB57F18E}" destId="{AF63C741-87AF-4D65-A304-76F391A93DA3}" srcOrd="0" destOrd="0" presId="urn:microsoft.com/office/officeart/2008/layout/LinedList"/>
    <dgm:cxn modelId="{3FD8C121-05E9-4386-B4BA-C699EDE5F80F}" type="presParOf" srcId="{605C9638-84EA-49EF-A46B-B274FB57F18E}" destId="{3E084606-40D0-47EF-B04E-008FDCBA6A7D}" srcOrd="1" destOrd="0" presId="urn:microsoft.com/office/officeart/2008/layout/LinedList"/>
    <dgm:cxn modelId="{31EA185B-001C-4E2E-AC55-2A043D45997A}" type="presParOf" srcId="{605C9638-84EA-49EF-A46B-B274FB57F18E}" destId="{9C593A28-350D-4C2A-A6B8-D44C8908931A}" srcOrd="2" destOrd="0" presId="urn:microsoft.com/office/officeart/2008/layout/LinedList"/>
    <dgm:cxn modelId="{7746B8BC-7566-4F09-881E-647630959E2E}" type="presParOf" srcId="{14FD19E4-344B-4E82-9712-0509A8DD0A4B}" destId="{EC469892-4048-44EB-9B5F-6F0319062C9F}" srcOrd="2" destOrd="0" presId="urn:microsoft.com/office/officeart/2008/layout/LinedList"/>
    <dgm:cxn modelId="{73B17D67-DC8C-42B2-AD0B-570467CA2635}" type="presParOf" srcId="{14FD19E4-344B-4E82-9712-0509A8DD0A4B}" destId="{5828A854-D89F-48EE-8475-0521FD106BBA}" srcOrd="3" destOrd="0" presId="urn:microsoft.com/office/officeart/2008/layout/LinedList"/>
    <dgm:cxn modelId="{C99BB14A-7830-4CA6-BEF0-ACB5FD6CC1A6}" type="presParOf" srcId="{14FD19E4-344B-4E82-9712-0509A8DD0A4B}" destId="{D81785D5-367D-4489-A3CD-62818E2D2565}" srcOrd="4" destOrd="0" presId="urn:microsoft.com/office/officeart/2008/layout/LinedList"/>
    <dgm:cxn modelId="{D4A45BF9-8281-4B78-AF15-0568017FAFE2}" type="presParOf" srcId="{D81785D5-367D-4489-A3CD-62818E2D2565}" destId="{982A412A-D6C1-40A8-BCEC-CAD4FD90838C}" srcOrd="0" destOrd="0" presId="urn:microsoft.com/office/officeart/2008/layout/LinedList"/>
    <dgm:cxn modelId="{AF90170D-EF2F-4730-AA73-7704584D32A0}" type="presParOf" srcId="{D81785D5-367D-4489-A3CD-62818E2D2565}" destId="{D0A598CA-CF49-42F1-9130-510FB6B63D17}" srcOrd="1" destOrd="0" presId="urn:microsoft.com/office/officeart/2008/layout/LinedList"/>
    <dgm:cxn modelId="{E4E82A1E-1471-4C58-96ED-4C100E07E7F7}" type="presParOf" srcId="{D81785D5-367D-4489-A3CD-62818E2D2565}" destId="{994EFD5F-3148-4BDE-9747-3FBC01441C04}" srcOrd="2" destOrd="0" presId="urn:microsoft.com/office/officeart/2008/layout/LinedList"/>
    <dgm:cxn modelId="{3C8C0BEF-4043-430F-96ED-84DF83455CBA}" type="presParOf" srcId="{14FD19E4-344B-4E82-9712-0509A8DD0A4B}" destId="{A3570EFB-8A28-4F54-B5E1-7F8CCB792385}" srcOrd="5" destOrd="0" presId="urn:microsoft.com/office/officeart/2008/layout/LinedList"/>
    <dgm:cxn modelId="{92322BC9-A51D-4875-A93F-406B881B3B97}" type="presParOf" srcId="{14FD19E4-344B-4E82-9712-0509A8DD0A4B}" destId="{0EF3CD75-E62C-4400-A654-3BBA81C4A023}" srcOrd="6" destOrd="0" presId="urn:microsoft.com/office/officeart/2008/layout/LinedList"/>
    <dgm:cxn modelId="{755EC6E8-B4C1-43AC-938C-479E9458B27B}" type="presParOf" srcId="{94CA4744-7B20-4445-98A9-A4D3FD362252}" destId="{3E266CA9-5C86-4DAE-BCF3-61F8B0200CF5}" srcOrd="2" destOrd="0" presId="urn:microsoft.com/office/officeart/2008/layout/LinedList"/>
    <dgm:cxn modelId="{98AB6E53-9C3C-413A-A7C6-D9925C97C5BE}" type="presParOf" srcId="{94CA4744-7B20-4445-98A9-A4D3FD362252}" destId="{67D6D5C2-79D4-4BDD-9580-770DC893C762}" srcOrd="3" destOrd="0" presId="urn:microsoft.com/office/officeart/2008/layout/LinedList"/>
    <dgm:cxn modelId="{C5C970A5-489D-4E82-A73B-DD92D57D6294}" type="presParOf" srcId="{67D6D5C2-79D4-4BDD-9580-770DC893C762}" destId="{CF829659-DDF7-4838-B36F-579A5D1618C3}" srcOrd="0" destOrd="0" presId="urn:microsoft.com/office/officeart/2008/layout/LinedList"/>
    <dgm:cxn modelId="{7907F947-1665-4567-9328-EF65E9B33C4C}" type="presParOf" srcId="{67D6D5C2-79D4-4BDD-9580-770DC893C762}" destId="{4DB009F0-EAC0-4229-8387-D4686609EFB8}" srcOrd="1" destOrd="0" presId="urn:microsoft.com/office/officeart/2008/layout/LinedList"/>
    <dgm:cxn modelId="{8518242D-C83F-4539-9AB1-1ED95EAB41AF}" type="presParOf" srcId="{4DB009F0-EAC0-4229-8387-D4686609EFB8}" destId="{6F9121AB-1BD7-4692-B5AA-2F542167BA8D}" srcOrd="0" destOrd="0" presId="urn:microsoft.com/office/officeart/2008/layout/LinedList"/>
    <dgm:cxn modelId="{AE73AF8C-43A0-44C2-A9D4-D4E9E7A31FCF}" type="presParOf" srcId="{4DB009F0-EAC0-4229-8387-D4686609EFB8}" destId="{781EC6C0-0510-4BC0-8836-9944903E0BCD}" srcOrd="1" destOrd="0" presId="urn:microsoft.com/office/officeart/2008/layout/LinedList"/>
    <dgm:cxn modelId="{F086B673-6996-4D98-B832-22DE83FA87EF}" type="presParOf" srcId="{781EC6C0-0510-4BC0-8836-9944903E0BCD}" destId="{30E6C0D8-428D-404C-88E0-7C0CB10C3CC5}" srcOrd="0" destOrd="0" presId="urn:microsoft.com/office/officeart/2008/layout/LinedList"/>
    <dgm:cxn modelId="{6223453A-865D-483D-93DA-7E2B8DEBF616}" type="presParOf" srcId="{781EC6C0-0510-4BC0-8836-9944903E0BCD}" destId="{C036A20C-8220-4169-A576-0838E171400C}" srcOrd="1" destOrd="0" presId="urn:microsoft.com/office/officeart/2008/layout/LinedList"/>
    <dgm:cxn modelId="{5A917015-23B7-4B5F-9897-1B0F53605388}" type="presParOf" srcId="{781EC6C0-0510-4BC0-8836-9944903E0BCD}" destId="{243E507F-9028-4961-9519-609D57735E3E}" srcOrd="2" destOrd="0" presId="urn:microsoft.com/office/officeart/2008/layout/LinedList"/>
    <dgm:cxn modelId="{5105C648-2384-465B-BC3B-93F11143EBDB}" type="presParOf" srcId="{4DB009F0-EAC0-4229-8387-D4686609EFB8}" destId="{5AC3E880-BB17-485A-8121-B7BFE7940065}" srcOrd="2" destOrd="0" presId="urn:microsoft.com/office/officeart/2008/layout/LinedList"/>
    <dgm:cxn modelId="{D20C1E21-B32C-42B3-85DF-593E9A2397AC}" type="presParOf" srcId="{4DB009F0-EAC0-4229-8387-D4686609EFB8}" destId="{03CFCF7D-CF98-47B6-A32F-D7FC701666A1}" srcOrd="3" destOrd="0" presId="urn:microsoft.com/office/officeart/2008/layout/LinedList"/>
    <dgm:cxn modelId="{6DC8BAD2-FF2D-4B67-996C-A7F4764D8DD4}" type="presParOf" srcId="{4DB009F0-EAC0-4229-8387-D4686609EFB8}" destId="{B91E8660-12AE-404D-B96D-C36CDE15840E}" srcOrd="4" destOrd="0" presId="urn:microsoft.com/office/officeart/2008/layout/LinedList"/>
    <dgm:cxn modelId="{2191B806-8575-4585-A90B-4BB6678203AF}" type="presParOf" srcId="{B91E8660-12AE-404D-B96D-C36CDE15840E}" destId="{2B95C2AB-43D0-4E94-AE2E-D2969F727EAB}" srcOrd="0" destOrd="0" presId="urn:microsoft.com/office/officeart/2008/layout/LinedList"/>
    <dgm:cxn modelId="{B4484C73-2AF3-419D-A9EC-107DC8FED52A}" type="presParOf" srcId="{B91E8660-12AE-404D-B96D-C36CDE15840E}" destId="{3530FA1F-FC5C-4744-8136-4A556AE90B9A}" srcOrd="1" destOrd="0" presId="urn:microsoft.com/office/officeart/2008/layout/LinedList"/>
    <dgm:cxn modelId="{37E6EA61-C991-40E3-9DEB-ECFF0FE1F3F9}" type="presParOf" srcId="{B91E8660-12AE-404D-B96D-C36CDE15840E}" destId="{D4B7C02D-465F-4E69-B983-E79400E88249}" srcOrd="2" destOrd="0" presId="urn:microsoft.com/office/officeart/2008/layout/LinedList"/>
    <dgm:cxn modelId="{601749D0-A8C5-497B-892B-0DB77D865118}" type="presParOf" srcId="{4DB009F0-EAC0-4229-8387-D4686609EFB8}" destId="{C6F58F6D-46B1-43C9-8A75-34F2CDCA4014}" srcOrd="5" destOrd="0" presId="urn:microsoft.com/office/officeart/2008/layout/LinedList"/>
    <dgm:cxn modelId="{450F0C61-2AC8-41D3-B4D0-C07A9CB431F8}" type="presParOf" srcId="{4DB009F0-EAC0-4229-8387-D4686609EFB8}" destId="{9418D879-418E-4A31-A808-75797981DD3F}" srcOrd="6" destOrd="0" presId="urn:microsoft.com/office/officeart/2008/layout/LinedList"/>
  </dgm:cxnLst>
  <dgm:bg>
    <a:solidFill>
      <a:srgbClr val="007D92"/>
    </a:solid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26D053-C8A2-4811-AE0B-C98ACBBFD5A9}" type="doc">
      <dgm:prSet loTypeId="urn:microsoft.com/office/officeart/2008/layout/VerticalCurvedList" loCatId="list" qsTypeId="urn:microsoft.com/office/officeart/2005/8/quickstyle/simple4" qsCatId="simple" csTypeId="urn:microsoft.com/office/officeart/2005/8/colors/accent6_2" csCatId="accent6" phldr="1"/>
      <dgm:spPr/>
      <dgm:t>
        <a:bodyPr/>
        <a:lstStyle/>
        <a:p>
          <a:endParaRPr lang="en-US"/>
        </a:p>
      </dgm:t>
    </dgm:pt>
    <dgm:pt modelId="{E4E7EB62-C853-42E7-88C3-2CF114B9F414}">
      <dgm:prSet/>
      <dgm:spPr/>
      <dgm:t>
        <a:bodyPr/>
        <a:lstStyle/>
        <a:p>
          <a:r>
            <a:rPr lang="en-US"/>
            <a:t>Cashier Services</a:t>
          </a:r>
        </a:p>
      </dgm:t>
    </dgm:pt>
    <dgm:pt modelId="{F0896B19-72AF-4F6B-85DC-C9436D25B675}" type="parTrans" cxnId="{22A54B9F-C2C8-41BC-93DB-B61761CDDBCD}">
      <dgm:prSet/>
      <dgm:spPr/>
      <dgm:t>
        <a:bodyPr/>
        <a:lstStyle/>
        <a:p>
          <a:endParaRPr lang="en-US"/>
        </a:p>
      </dgm:t>
    </dgm:pt>
    <dgm:pt modelId="{3EEAB292-0B96-4CBE-9382-3BC113A1EAFB}" type="sibTrans" cxnId="{22A54B9F-C2C8-41BC-93DB-B61761CDDBCD}">
      <dgm:prSet/>
      <dgm:spPr/>
      <dgm:t>
        <a:bodyPr/>
        <a:lstStyle/>
        <a:p>
          <a:endParaRPr lang="en-US"/>
        </a:p>
      </dgm:t>
    </dgm:pt>
    <dgm:pt modelId="{1D8031BF-97DB-4AAB-B65A-4D995EB5B4D8}">
      <dgm:prSet/>
      <dgm:spPr/>
      <dgm:t>
        <a:bodyPr/>
        <a:lstStyle/>
        <a:p>
          <a:r>
            <a:rPr lang="en-US" dirty="0"/>
            <a:t>Student Accounts</a:t>
          </a:r>
        </a:p>
      </dgm:t>
    </dgm:pt>
    <dgm:pt modelId="{58ABC3EF-381E-4762-BC53-35435DBCB08A}" type="parTrans" cxnId="{ED864AC9-7255-4A8A-9140-7860E3483688}">
      <dgm:prSet/>
      <dgm:spPr/>
      <dgm:t>
        <a:bodyPr/>
        <a:lstStyle/>
        <a:p>
          <a:endParaRPr lang="en-US"/>
        </a:p>
      </dgm:t>
    </dgm:pt>
    <dgm:pt modelId="{F62480A4-AC0E-47C4-882D-805A35647053}" type="sibTrans" cxnId="{ED864AC9-7255-4A8A-9140-7860E3483688}">
      <dgm:prSet/>
      <dgm:spPr/>
      <dgm:t>
        <a:bodyPr/>
        <a:lstStyle/>
        <a:p>
          <a:endParaRPr lang="en-US"/>
        </a:p>
      </dgm:t>
    </dgm:pt>
    <dgm:pt modelId="{A658B79A-14EA-45BC-87E2-8F1715EF68DD}">
      <dgm:prSet/>
      <dgm:spPr/>
      <dgm:t>
        <a:bodyPr/>
        <a:lstStyle/>
        <a:p>
          <a:r>
            <a:rPr lang="en-US" dirty="0"/>
            <a:t>Payments &amp; Installment Plans</a:t>
          </a:r>
        </a:p>
      </dgm:t>
    </dgm:pt>
    <dgm:pt modelId="{9B004B79-9C08-4084-8A94-F9B76E427D01}" type="parTrans" cxnId="{9BCD0584-2400-4FC7-84AF-D74E23EF4C09}">
      <dgm:prSet/>
      <dgm:spPr/>
      <dgm:t>
        <a:bodyPr/>
        <a:lstStyle/>
        <a:p>
          <a:endParaRPr lang="en-US"/>
        </a:p>
      </dgm:t>
    </dgm:pt>
    <dgm:pt modelId="{EBC17142-23A1-4220-9E3B-E5456474C515}" type="sibTrans" cxnId="{9BCD0584-2400-4FC7-84AF-D74E23EF4C09}">
      <dgm:prSet/>
      <dgm:spPr/>
      <dgm:t>
        <a:bodyPr/>
        <a:lstStyle/>
        <a:p>
          <a:endParaRPr lang="en-US"/>
        </a:p>
      </dgm:t>
    </dgm:pt>
    <dgm:pt modelId="{1F56C73F-7288-45B4-AD01-6F2A1B34253F}">
      <dgm:prSet/>
      <dgm:spPr/>
      <dgm:t>
        <a:bodyPr/>
        <a:lstStyle/>
        <a:p>
          <a:r>
            <a:rPr lang="en-US"/>
            <a:t>3</a:t>
          </a:r>
          <a:r>
            <a:rPr lang="en-US" baseline="30000"/>
            <a:t>rd</a:t>
          </a:r>
          <a:r>
            <a:rPr lang="en-US"/>
            <a:t> Party Sponsors</a:t>
          </a:r>
        </a:p>
      </dgm:t>
    </dgm:pt>
    <dgm:pt modelId="{5F274259-002B-47D5-8166-8B4DF15F47E5}" type="parTrans" cxnId="{035BA0EF-6DDA-4371-AA75-C840A19EFC79}">
      <dgm:prSet/>
      <dgm:spPr/>
      <dgm:t>
        <a:bodyPr/>
        <a:lstStyle/>
        <a:p>
          <a:endParaRPr lang="en-US"/>
        </a:p>
      </dgm:t>
    </dgm:pt>
    <dgm:pt modelId="{29E25250-FDE4-4EEA-A68A-CBFE534267C2}" type="sibTrans" cxnId="{035BA0EF-6DDA-4371-AA75-C840A19EFC79}">
      <dgm:prSet/>
      <dgm:spPr/>
      <dgm:t>
        <a:bodyPr/>
        <a:lstStyle/>
        <a:p>
          <a:endParaRPr lang="en-US"/>
        </a:p>
      </dgm:t>
    </dgm:pt>
    <dgm:pt modelId="{CC97A104-CE82-4997-87F4-1772A2F107C3}">
      <dgm:prSet/>
      <dgm:spPr/>
      <dgm:t>
        <a:bodyPr/>
        <a:lstStyle/>
        <a:p>
          <a:r>
            <a:rPr lang="en-US" dirty="0"/>
            <a:t>Waivers &amp; Exemptions</a:t>
          </a:r>
        </a:p>
      </dgm:t>
    </dgm:pt>
    <dgm:pt modelId="{662B3709-D3D9-41B1-A13A-0802EF49DE94}" type="parTrans" cxnId="{10AAB646-D68D-45D1-A374-74333F6579EB}">
      <dgm:prSet/>
      <dgm:spPr/>
      <dgm:t>
        <a:bodyPr/>
        <a:lstStyle/>
        <a:p>
          <a:endParaRPr lang="en-US"/>
        </a:p>
      </dgm:t>
    </dgm:pt>
    <dgm:pt modelId="{7D7CE7A7-AC5D-4992-80FB-12B1A67112A8}" type="sibTrans" cxnId="{10AAB646-D68D-45D1-A374-74333F6579EB}">
      <dgm:prSet/>
      <dgm:spPr/>
      <dgm:t>
        <a:bodyPr/>
        <a:lstStyle/>
        <a:p>
          <a:endParaRPr lang="en-US"/>
        </a:p>
      </dgm:t>
    </dgm:pt>
    <dgm:pt modelId="{898A6897-6DEE-4E29-AA9D-8D60BE46D380}">
      <dgm:prSet/>
      <dgm:spPr/>
      <dgm:t>
        <a:bodyPr/>
        <a:lstStyle/>
        <a:p>
          <a:r>
            <a:rPr lang="en-US" dirty="0"/>
            <a:t>Refunds</a:t>
          </a:r>
        </a:p>
      </dgm:t>
    </dgm:pt>
    <dgm:pt modelId="{774554DF-F625-44C4-B93D-89ECEAF9DCE2}" type="parTrans" cxnId="{96E77DF4-11D8-41B9-A27A-1CEF0FFA7E36}">
      <dgm:prSet/>
      <dgm:spPr/>
      <dgm:t>
        <a:bodyPr/>
        <a:lstStyle/>
        <a:p>
          <a:endParaRPr lang="en-US"/>
        </a:p>
      </dgm:t>
    </dgm:pt>
    <dgm:pt modelId="{7DD0A148-694D-4A74-8B8E-26AADB9A4530}" type="sibTrans" cxnId="{96E77DF4-11D8-41B9-A27A-1CEF0FFA7E36}">
      <dgm:prSet/>
      <dgm:spPr/>
      <dgm:t>
        <a:bodyPr/>
        <a:lstStyle/>
        <a:p>
          <a:endParaRPr lang="en-US"/>
        </a:p>
      </dgm:t>
    </dgm:pt>
    <dgm:pt modelId="{A964D480-73CF-48FE-8626-4D5331631343}">
      <dgm:prSet/>
      <dgm:spPr/>
      <dgm:t>
        <a:bodyPr/>
        <a:lstStyle/>
        <a:p>
          <a:r>
            <a:rPr lang="en-US" dirty="0"/>
            <a:t>1098T</a:t>
          </a:r>
        </a:p>
      </dgm:t>
    </dgm:pt>
    <dgm:pt modelId="{45A34300-1C67-4FA4-B50B-85F95C412E4A}" type="parTrans" cxnId="{D8216BB7-45EF-45D9-A340-D07D3FCB1643}">
      <dgm:prSet/>
      <dgm:spPr/>
      <dgm:t>
        <a:bodyPr/>
        <a:lstStyle/>
        <a:p>
          <a:endParaRPr lang="en-US"/>
        </a:p>
      </dgm:t>
    </dgm:pt>
    <dgm:pt modelId="{55343068-0AAA-43F0-ADB6-2E470632186A}" type="sibTrans" cxnId="{D8216BB7-45EF-45D9-A340-D07D3FCB1643}">
      <dgm:prSet/>
      <dgm:spPr/>
      <dgm:t>
        <a:bodyPr/>
        <a:lstStyle/>
        <a:p>
          <a:endParaRPr lang="en-US"/>
        </a:p>
      </dgm:t>
    </dgm:pt>
    <dgm:pt modelId="{16CA3707-3F92-49DC-84E0-8F5AAB9718CC}" type="pres">
      <dgm:prSet presAssocID="{8126D053-C8A2-4811-AE0B-C98ACBBFD5A9}" presName="Name0" presStyleCnt="0">
        <dgm:presLayoutVars>
          <dgm:chMax val="7"/>
          <dgm:chPref val="7"/>
          <dgm:dir/>
        </dgm:presLayoutVars>
      </dgm:prSet>
      <dgm:spPr/>
    </dgm:pt>
    <dgm:pt modelId="{2700E72B-DB6A-4C7A-9063-B61518EAF1E8}" type="pres">
      <dgm:prSet presAssocID="{8126D053-C8A2-4811-AE0B-C98ACBBFD5A9}" presName="Name1" presStyleCnt="0"/>
      <dgm:spPr/>
    </dgm:pt>
    <dgm:pt modelId="{66820729-4F68-4E8C-820D-2E89F139C384}" type="pres">
      <dgm:prSet presAssocID="{8126D053-C8A2-4811-AE0B-C98ACBBFD5A9}" presName="cycle" presStyleCnt="0"/>
      <dgm:spPr/>
    </dgm:pt>
    <dgm:pt modelId="{CB20E553-6993-4234-9DAB-6BF284FF197F}" type="pres">
      <dgm:prSet presAssocID="{8126D053-C8A2-4811-AE0B-C98ACBBFD5A9}" presName="srcNode" presStyleLbl="node1" presStyleIdx="0" presStyleCnt="7"/>
      <dgm:spPr/>
    </dgm:pt>
    <dgm:pt modelId="{C872AE13-0C5E-4262-9CF6-E94FD1169D79}" type="pres">
      <dgm:prSet presAssocID="{8126D053-C8A2-4811-AE0B-C98ACBBFD5A9}" presName="conn" presStyleLbl="parChTrans1D2" presStyleIdx="0" presStyleCnt="1"/>
      <dgm:spPr/>
    </dgm:pt>
    <dgm:pt modelId="{CB6BD8D5-6C4B-472B-AC75-CE3CB0CE5749}" type="pres">
      <dgm:prSet presAssocID="{8126D053-C8A2-4811-AE0B-C98ACBBFD5A9}" presName="extraNode" presStyleLbl="node1" presStyleIdx="0" presStyleCnt="7"/>
      <dgm:spPr/>
    </dgm:pt>
    <dgm:pt modelId="{E3C1333C-174F-441C-8121-CFA2C5375B34}" type="pres">
      <dgm:prSet presAssocID="{8126D053-C8A2-4811-AE0B-C98ACBBFD5A9}" presName="dstNode" presStyleLbl="node1" presStyleIdx="0" presStyleCnt="7"/>
      <dgm:spPr/>
    </dgm:pt>
    <dgm:pt modelId="{00393577-2FA9-42C1-8C1E-9834DB355BE5}" type="pres">
      <dgm:prSet presAssocID="{E4E7EB62-C853-42E7-88C3-2CF114B9F414}" presName="text_1" presStyleLbl="node1" presStyleIdx="0" presStyleCnt="7">
        <dgm:presLayoutVars>
          <dgm:bulletEnabled val="1"/>
        </dgm:presLayoutVars>
      </dgm:prSet>
      <dgm:spPr/>
    </dgm:pt>
    <dgm:pt modelId="{ADD01C34-4B82-40FE-B801-B16AF367B035}" type="pres">
      <dgm:prSet presAssocID="{E4E7EB62-C853-42E7-88C3-2CF114B9F414}" presName="accent_1" presStyleCnt="0"/>
      <dgm:spPr/>
    </dgm:pt>
    <dgm:pt modelId="{FA00459F-19E9-48E6-9D9C-F8405AF8C629}" type="pres">
      <dgm:prSet presAssocID="{E4E7EB62-C853-42E7-88C3-2CF114B9F414}" presName="accentRepeatNode" presStyleLbl="solidFgAcc1" presStyleIdx="0" presStyleCnt="7"/>
      <dgm:spPr>
        <a:solidFill>
          <a:srgbClr val="007D92"/>
        </a:solidFill>
      </dgm:spPr>
    </dgm:pt>
    <dgm:pt modelId="{8F4343CD-FB37-485E-9D49-706EAF166F5B}" type="pres">
      <dgm:prSet presAssocID="{1D8031BF-97DB-4AAB-B65A-4D995EB5B4D8}" presName="text_2" presStyleLbl="node1" presStyleIdx="1" presStyleCnt="7">
        <dgm:presLayoutVars>
          <dgm:bulletEnabled val="1"/>
        </dgm:presLayoutVars>
      </dgm:prSet>
      <dgm:spPr/>
    </dgm:pt>
    <dgm:pt modelId="{1EA5825E-F7A6-44D8-9F6E-10BC8B262F3C}" type="pres">
      <dgm:prSet presAssocID="{1D8031BF-97DB-4AAB-B65A-4D995EB5B4D8}" presName="accent_2" presStyleCnt="0"/>
      <dgm:spPr/>
    </dgm:pt>
    <dgm:pt modelId="{E1D07E6B-AEC3-4B83-8444-3FD552174889}" type="pres">
      <dgm:prSet presAssocID="{1D8031BF-97DB-4AAB-B65A-4D995EB5B4D8}" presName="accentRepeatNode" presStyleLbl="solidFgAcc1" presStyleIdx="1" presStyleCnt="7"/>
      <dgm:spPr>
        <a:solidFill>
          <a:srgbClr val="007D92"/>
        </a:solidFill>
      </dgm:spPr>
    </dgm:pt>
    <dgm:pt modelId="{644B6B0F-0186-4E3D-B0CC-305E1D0F2340}" type="pres">
      <dgm:prSet presAssocID="{A658B79A-14EA-45BC-87E2-8F1715EF68DD}" presName="text_3" presStyleLbl="node1" presStyleIdx="2" presStyleCnt="7">
        <dgm:presLayoutVars>
          <dgm:bulletEnabled val="1"/>
        </dgm:presLayoutVars>
      </dgm:prSet>
      <dgm:spPr/>
    </dgm:pt>
    <dgm:pt modelId="{3768EB89-2AF0-40BE-BC6E-294658B63178}" type="pres">
      <dgm:prSet presAssocID="{A658B79A-14EA-45BC-87E2-8F1715EF68DD}" presName="accent_3" presStyleCnt="0"/>
      <dgm:spPr/>
    </dgm:pt>
    <dgm:pt modelId="{8106298F-8EAA-4EEA-95E0-09070487C0A4}" type="pres">
      <dgm:prSet presAssocID="{A658B79A-14EA-45BC-87E2-8F1715EF68DD}" presName="accentRepeatNode" presStyleLbl="solidFgAcc1" presStyleIdx="2" presStyleCnt="7"/>
      <dgm:spPr>
        <a:solidFill>
          <a:srgbClr val="007D92"/>
        </a:solidFill>
      </dgm:spPr>
    </dgm:pt>
    <dgm:pt modelId="{7303E735-F116-4994-8E83-22D7C59BD974}" type="pres">
      <dgm:prSet presAssocID="{1F56C73F-7288-45B4-AD01-6F2A1B34253F}" presName="text_4" presStyleLbl="node1" presStyleIdx="3" presStyleCnt="7">
        <dgm:presLayoutVars>
          <dgm:bulletEnabled val="1"/>
        </dgm:presLayoutVars>
      </dgm:prSet>
      <dgm:spPr/>
    </dgm:pt>
    <dgm:pt modelId="{A9792CB4-FA91-426F-87AC-4EEAA67FB8DC}" type="pres">
      <dgm:prSet presAssocID="{1F56C73F-7288-45B4-AD01-6F2A1B34253F}" presName="accent_4" presStyleCnt="0"/>
      <dgm:spPr/>
    </dgm:pt>
    <dgm:pt modelId="{0D65B820-C0F4-40F6-8A10-86C11CA925CA}" type="pres">
      <dgm:prSet presAssocID="{1F56C73F-7288-45B4-AD01-6F2A1B34253F}" presName="accentRepeatNode" presStyleLbl="solidFgAcc1" presStyleIdx="3" presStyleCnt="7"/>
      <dgm:spPr>
        <a:solidFill>
          <a:srgbClr val="007D92"/>
        </a:solidFill>
      </dgm:spPr>
    </dgm:pt>
    <dgm:pt modelId="{590D3ED1-F621-480D-84A2-46679E7F8AA4}" type="pres">
      <dgm:prSet presAssocID="{CC97A104-CE82-4997-87F4-1772A2F107C3}" presName="text_5" presStyleLbl="node1" presStyleIdx="4" presStyleCnt="7">
        <dgm:presLayoutVars>
          <dgm:bulletEnabled val="1"/>
        </dgm:presLayoutVars>
      </dgm:prSet>
      <dgm:spPr/>
    </dgm:pt>
    <dgm:pt modelId="{2A4F05E3-FD02-4815-A38B-385D903AD05B}" type="pres">
      <dgm:prSet presAssocID="{CC97A104-CE82-4997-87F4-1772A2F107C3}" presName="accent_5" presStyleCnt="0"/>
      <dgm:spPr/>
    </dgm:pt>
    <dgm:pt modelId="{8A0BE24E-6EB5-49F1-A698-A8C3CE7C5E64}" type="pres">
      <dgm:prSet presAssocID="{CC97A104-CE82-4997-87F4-1772A2F107C3}" presName="accentRepeatNode" presStyleLbl="solidFgAcc1" presStyleIdx="4" presStyleCnt="7"/>
      <dgm:spPr>
        <a:solidFill>
          <a:srgbClr val="007D92"/>
        </a:solidFill>
      </dgm:spPr>
    </dgm:pt>
    <dgm:pt modelId="{AFB0A4A2-C103-431E-BEB0-4F828B7F8405}" type="pres">
      <dgm:prSet presAssocID="{898A6897-6DEE-4E29-AA9D-8D60BE46D380}" presName="text_6" presStyleLbl="node1" presStyleIdx="5" presStyleCnt="7">
        <dgm:presLayoutVars>
          <dgm:bulletEnabled val="1"/>
        </dgm:presLayoutVars>
      </dgm:prSet>
      <dgm:spPr/>
    </dgm:pt>
    <dgm:pt modelId="{7C1142F1-C790-41E8-AD00-92ECF082FF4A}" type="pres">
      <dgm:prSet presAssocID="{898A6897-6DEE-4E29-AA9D-8D60BE46D380}" presName="accent_6" presStyleCnt="0"/>
      <dgm:spPr/>
    </dgm:pt>
    <dgm:pt modelId="{EE9D2AED-E88F-46A0-AAC7-3163F885EDF6}" type="pres">
      <dgm:prSet presAssocID="{898A6897-6DEE-4E29-AA9D-8D60BE46D380}" presName="accentRepeatNode" presStyleLbl="solidFgAcc1" presStyleIdx="5" presStyleCnt="7"/>
      <dgm:spPr>
        <a:solidFill>
          <a:srgbClr val="007D92"/>
        </a:solidFill>
      </dgm:spPr>
    </dgm:pt>
    <dgm:pt modelId="{99644AE6-1B0D-490B-BA3D-AF46CDF93746}" type="pres">
      <dgm:prSet presAssocID="{A964D480-73CF-48FE-8626-4D5331631343}" presName="text_7" presStyleLbl="node1" presStyleIdx="6" presStyleCnt="7">
        <dgm:presLayoutVars>
          <dgm:bulletEnabled val="1"/>
        </dgm:presLayoutVars>
      </dgm:prSet>
      <dgm:spPr/>
    </dgm:pt>
    <dgm:pt modelId="{28B3DE2D-EB63-424E-A517-0F1B6537B285}" type="pres">
      <dgm:prSet presAssocID="{A964D480-73CF-48FE-8626-4D5331631343}" presName="accent_7" presStyleCnt="0"/>
      <dgm:spPr/>
    </dgm:pt>
    <dgm:pt modelId="{16F07C33-6EAC-416D-B6A3-AC1DD4347D5C}" type="pres">
      <dgm:prSet presAssocID="{A964D480-73CF-48FE-8626-4D5331631343}" presName="accentRepeatNode" presStyleLbl="solidFgAcc1" presStyleIdx="6" presStyleCnt="7"/>
      <dgm:spPr>
        <a:solidFill>
          <a:srgbClr val="007D92"/>
        </a:solidFill>
      </dgm:spPr>
    </dgm:pt>
  </dgm:ptLst>
  <dgm:cxnLst>
    <dgm:cxn modelId="{6ACF0508-C7E7-4105-93C0-85A16A7EF252}" type="presOf" srcId="{1F56C73F-7288-45B4-AD01-6F2A1B34253F}" destId="{7303E735-F116-4994-8E83-22D7C59BD974}" srcOrd="0" destOrd="0" presId="urn:microsoft.com/office/officeart/2008/layout/VerticalCurvedList"/>
    <dgm:cxn modelId="{EA18673B-782A-4E94-87C4-637B80F957F6}" type="presOf" srcId="{898A6897-6DEE-4E29-AA9D-8D60BE46D380}" destId="{AFB0A4A2-C103-431E-BEB0-4F828B7F8405}" srcOrd="0" destOrd="0" presId="urn:microsoft.com/office/officeart/2008/layout/VerticalCurvedList"/>
    <dgm:cxn modelId="{D8778066-2AF9-45C9-B368-2812DC4603E3}" type="presOf" srcId="{3EEAB292-0B96-4CBE-9382-3BC113A1EAFB}" destId="{C872AE13-0C5E-4262-9CF6-E94FD1169D79}" srcOrd="0" destOrd="0" presId="urn:microsoft.com/office/officeart/2008/layout/VerticalCurvedList"/>
    <dgm:cxn modelId="{10AAB646-D68D-45D1-A374-74333F6579EB}" srcId="{8126D053-C8A2-4811-AE0B-C98ACBBFD5A9}" destId="{CC97A104-CE82-4997-87F4-1772A2F107C3}" srcOrd="4" destOrd="0" parTransId="{662B3709-D3D9-41B1-A13A-0802EF49DE94}" sibTransId="{7D7CE7A7-AC5D-4992-80FB-12B1A67112A8}"/>
    <dgm:cxn modelId="{9BCD0584-2400-4FC7-84AF-D74E23EF4C09}" srcId="{8126D053-C8A2-4811-AE0B-C98ACBBFD5A9}" destId="{A658B79A-14EA-45BC-87E2-8F1715EF68DD}" srcOrd="2" destOrd="0" parTransId="{9B004B79-9C08-4084-8A94-F9B76E427D01}" sibTransId="{EBC17142-23A1-4220-9E3B-E5456474C515}"/>
    <dgm:cxn modelId="{6F6B1F8F-F04B-4E06-A463-B3244F4B2611}" type="presOf" srcId="{A964D480-73CF-48FE-8626-4D5331631343}" destId="{99644AE6-1B0D-490B-BA3D-AF46CDF93746}" srcOrd="0" destOrd="0" presId="urn:microsoft.com/office/officeart/2008/layout/VerticalCurvedList"/>
    <dgm:cxn modelId="{5ED6699B-C87B-47D6-907F-CB518D64E75D}" type="presOf" srcId="{E4E7EB62-C853-42E7-88C3-2CF114B9F414}" destId="{00393577-2FA9-42C1-8C1E-9834DB355BE5}" srcOrd="0" destOrd="0" presId="urn:microsoft.com/office/officeart/2008/layout/VerticalCurvedList"/>
    <dgm:cxn modelId="{22A54B9F-C2C8-41BC-93DB-B61761CDDBCD}" srcId="{8126D053-C8A2-4811-AE0B-C98ACBBFD5A9}" destId="{E4E7EB62-C853-42E7-88C3-2CF114B9F414}" srcOrd="0" destOrd="0" parTransId="{F0896B19-72AF-4F6B-85DC-C9436D25B675}" sibTransId="{3EEAB292-0B96-4CBE-9382-3BC113A1EAFB}"/>
    <dgm:cxn modelId="{506ADAA4-E8DA-46BB-8C51-7369352A76F2}" type="presOf" srcId="{CC97A104-CE82-4997-87F4-1772A2F107C3}" destId="{590D3ED1-F621-480D-84A2-46679E7F8AA4}" srcOrd="0" destOrd="0" presId="urn:microsoft.com/office/officeart/2008/layout/VerticalCurvedList"/>
    <dgm:cxn modelId="{A726BFA7-0B6F-4445-992E-DFB55D1454B4}" type="presOf" srcId="{1D8031BF-97DB-4AAB-B65A-4D995EB5B4D8}" destId="{8F4343CD-FB37-485E-9D49-706EAF166F5B}" srcOrd="0" destOrd="0" presId="urn:microsoft.com/office/officeart/2008/layout/VerticalCurvedList"/>
    <dgm:cxn modelId="{D8216BB7-45EF-45D9-A340-D07D3FCB1643}" srcId="{8126D053-C8A2-4811-AE0B-C98ACBBFD5A9}" destId="{A964D480-73CF-48FE-8626-4D5331631343}" srcOrd="6" destOrd="0" parTransId="{45A34300-1C67-4FA4-B50B-85F95C412E4A}" sibTransId="{55343068-0AAA-43F0-ADB6-2E470632186A}"/>
    <dgm:cxn modelId="{C1FC98BA-9282-4235-A7EC-3BB511AE59AD}" type="presOf" srcId="{A658B79A-14EA-45BC-87E2-8F1715EF68DD}" destId="{644B6B0F-0186-4E3D-B0CC-305E1D0F2340}" srcOrd="0" destOrd="0" presId="urn:microsoft.com/office/officeart/2008/layout/VerticalCurvedList"/>
    <dgm:cxn modelId="{ED864AC9-7255-4A8A-9140-7860E3483688}" srcId="{8126D053-C8A2-4811-AE0B-C98ACBBFD5A9}" destId="{1D8031BF-97DB-4AAB-B65A-4D995EB5B4D8}" srcOrd="1" destOrd="0" parTransId="{58ABC3EF-381E-4762-BC53-35435DBCB08A}" sibTransId="{F62480A4-AC0E-47C4-882D-805A35647053}"/>
    <dgm:cxn modelId="{035BA0EF-6DDA-4371-AA75-C840A19EFC79}" srcId="{8126D053-C8A2-4811-AE0B-C98ACBBFD5A9}" destId="{1F56C73F-7288-45B4-AD01-6F2A1B34253F}" srcOrd="3" destOrd="0" parTransId="{5F274259-002B-47D5-8166-8B4DF15F47E5}" sibTransId="{29E25250-FDE4-4EEA-A68A-CBFE534267C2}"/>
    <dgm:cxn modelId="{96E77DF4-11D8-41B9-A27A-1CEF0FFA7E36}" srcId="{8126D053-C8A2-4811-AE0B-C98ACBBFD5A9}" destId="{898A6897-6DEE-4E29-AA9D-8D60BE46D380}" srcOrd="5" destOrd="0" parTransId="{774554DF-F625-44C4-B93D-89ECEAF9DCE2}" sibTransId="{7DD0A148-694D-4A74-8B8E-26AADB9A4530}"/>
    <dgm:cxn modelId="{CC96C9FD-58CB-4F86-BC6C-AD20857ED46E}" type="presOf" srcId="{8126D053-C8A2-4811-AE0B-C98ACBBFD5A9}" destId="{16CA3707-3F92-49DC-84E0-8F5AAB9718CC}" srcOrd="0" destOrd="0" presId="urn:microsoft.com/office/officeart/2008/layout/VerticalCurvedList"/>
    <dgm:cxn modelId="{A9A3E5E2-0679-4308-AB0C-C6755D169036}" type="presParOf" srcId="{16CA3707-3F92-49DC-84E0-8F5AAB9718CC}" destId="{2700E72B-DB6A-4C7A-9063-B61518EAF1E8}" srcOrd="0" destOrd="0" presId="urn:microsoft.com/office/officeart/2008/layout/VerticalCurvedList"/>
    <dgm:cxn modelId="{DC33F9D1-2992-4FF6-98EE-A0167EF4CCE3}" type="presParOf" srcId="{2700E72B-DB6A-4C7A-9063-B61518EAF1E8}" destId="{66820729-4F68-4E8C-820D-2E89F139C384}" srcOrd="0" destOrd="0" presId="urn:microsoft.com/office/officeart/2008/layout/VerticalCurvedList"/>
    <dgm:cxn modelId="{509F2893-9479-45BE-96C7-1F20ACFD5ED0}" type="presParOf" srcId="{66820729-4F68-4E8C-820D-2E89F139C384}" destId="{CB20E553-6993-4234-9DAB-6BF284FF197F}" srcOrd="0" destOrd="0" presId="urn:microsoft.com/office/officeart/2008/layout/VerticalCurvedList"/>
    <dgm:cxn modelId="{FB9D406C-A028-4298-B01C-F444E7C70658}" type="presParOf" srcId="{66820729-4F68-4E8C-820D-2E89F139C384}" destId="{C872AE13-0C5E-4262-9CF6-E94FD1169D79}" srcOrd="1" destOrd="0" presId="urn:microsoft.com/office/officeart/2008/layout/VerticalCurvedList"/>
    <dgm:cxn modelId="{8606DF39-3EAE-4D2C-815B-82014D0AC903}" type="presParOf" srcId="{66820729-4F68-4E8C-820D-2E89F139C384}" destId="{CB6BD8D5-6C4B-472B-AC75-CE3CB0CE5749}" srcOrd="2" destOrd="0" presId="urn:microsoft.com/office/officeart/2008/layout/VerticalCurvedList"/>
    <dgm:cxn modelId="{7F8D0F7F-6900-4F2A-B053-0D8A525B1C14}" type="presParOf" srcId="{66820729-4F68-4E8C-820D-2E89F139C384}" destId="{E3C1333C-174F-441C-8121-CFA2C5375B34}" srcOrd="3" destOrd="0" presId="urn:microsoft.com/office/officeart/2008/layout/VerticalCurvedList"/>
    <dgm:cxn modelId="{86D2D1D5-7B64-4925-B764-DEA4769ADD07}" type="presParOf" srcId="{2700E72B-DB6A-4C7A-9063-B61518EAF1E8}" destId="{00393577-2FA9-42C1-8C1E-9834DB355BE5}" srcOrd="1" destOrd="0" presId="urn:microsoft.com/office/officeart/2008/layout/VerticalCurvedList"/>
    <dgm:cxn modelId="{DBA8BE7D-E2C6-4853-978F-666F5C469DF4}" type="presParOf" srcId="{2700E72B-DB6A-4C7A-9063-B61518EAF1E8}" destId="{ADD01C34-4B82-40FE-B801-B16AF367B035}" srcOrd="2" destOrd="0" presId="urn:microsoft.com/office/officeart/2008/layout/VerticalCurvedList"/>
    <dgm:cxn modelId="{E89A2640-2F12-40DD-9455-8FFDFAB759DD}" type="presParOf" srcId="{ADD01C34-4B82-40FE-B801-B16AF367B035}" destId="{FA00459F-19E9-48E6-9D9C-F8405AF8C629}" srcOrd="0" destOrd="0" presId="urn:microsoft.com/office/officeart/2008/layout/VerticalCurvedList"/>
    <dgm:cxn modelId="{36259C36-1F8B-4DDF-834D-5F955E11284C}" type="presParOf" srcId="{2700E72B-DB6A-4C7A-9063-B61518EAF1E8}" destId="{8F4343CD-FB37-485E-9D49-706EAF166F5B}" srcOrd="3" destOrd="0" presId="urn:microsoft.com/office/officeart/2008/layout/VerticalCurvedList"/>
    <dgm:cxn modelId="{F4197B72-3415-436C-AC3C-17C9EBDB0056}" type="presParOf" srcId="{2700E72B-DB6A-4C7A-9063-B61518EAF1E8}" destId="{1EA5825E-F7A6-44D8-9F6E-10BC8B262F3C}" srcOrd="4" destOrd="0" presId="urn:microsoft.com/office/officeart/2008/layout/VerticalCurvedList"/>
    <dgm:cxn modelId="{4C51EB20-C018-4233-93E1-9708BD80AF1C}" type="presParOf" srcId="{1EA5825E-F7A6-44D8-9F6E-10BC8B262F3C}" destId="{E1D07E6B-AEC3-4B83-8444-3FD552174889}" srcOrd="0" destOrd="0" presId="urn:microsoft.com/office/officeart/2008/layout/VerticalCurvedList"/>
    <dgm:cxn modelId="{873481CE-6B80-47BA-99E2-57AE881E5588}" type="presParOf" srcId="{2700E72B-DB6A-4C7A-9063-B61518EAF1E8}" destId="{644B6B0F-0186-4E3D-B0CC-305E1D0F2340}" srcOrd="5" destOrd="0" presId="urn:microsoft.com/office/officeart/2008/layout/VerticalCurvedList"/>
    <dgm:cxn modelId="{22728562-E6C2-44EB-967A-7481BF6A8891}" type="presParOf" srcId="{2700E72B-DB6A-4C7A-9063-B61518EAF1E8}" destId="{3768EB89-2AF0-40BE-BC6E-294658B63178}" srcOrd="6" destOrd="0" presId="urn:microsoft.com/office/officeart/2008/layout/VerticalCurvedList"/>
    <dgm:cxn modelId="{6079BA1D-4CCC-47E9-ABA7-F84AF3E193DC}" type="presParOf" srcId="{3768EB89-2AF0-40BE-BC6E-294658B63178}" destId="{8106298F-8EAA-4EEA-95E0-09070487C0A4}" srcOrd="0" destOrd="0" presId="urn:microsoft.com/office/officeart/2008/layout/VerticalCurvedList"/>
    <dgm:cxn modelId="{7FDBE5E0-F163-4E02-A7BA-086D847864CA}" type="presParOf" srcId="{2700E72B-DB6A-4C7A-9063-B61518EAF1E8}" destId="{7303E735-F116-4994-8E83-22D7C59BD974}" srcOrd="7" destOrd="0" presId="urn:microsoft.com/office/officeart/2008/layout/VerticalCurvedList"/>
    <dgm:cxn modelId="{04B64A30-6884-4355-9F23-81D2105A044D}" type="presParOf" srcId="{2700E72B-DB6A-4C7A-9063-B61518EAF1E8}" destId="{A9792CB4-FA91-426F-87AC-4EEAA67FB8DC}" srcOrd="8" destOrd="0" presId="urn:microsoft.com/office/officeart/2008/layout/VerticalCurvedList"/>
    <dgm:cxn modelId="{C3C88048-6D11-40B7-8C0D-FF7422F5F16A}" type="presParOf" srcId="{A9792CB4-FA91-426F-87AC-4EEAA67FB8DC}" destId="{0D65B820-C0F4-40F6-8A10-86C11CA925CA}" srcOrd="0" destOrd="0" presId="urn:microsoft.com/office/officeart/2008/layout/VerticalCurvedList"/>
    <dgm:cxn modelId="{B644EC36-CE7C-49CE-B89F-FB1A956249E5}" type="presParOf" srcId="{2700E72B-DB6A-4C7A-9063-B61518EAF1E8}" destId="{590D3ED1-F621-480D-84A2-46679E7F8AA4}" srcOrd="9" destOrd="0" presId="urn:microsoft.com/office/officeart/2008/layout/VerticalCurvedList"/>
    <dgm:cxn modelId="{5C2F22A1-5413-4877-8087-60CD79129F48}" type="presParOf" srcId="{2700E72B-DB6A-4C7A-9063-B61518EAF1E8}" destId="{2A4F05E3-FD02-4815-A38B-385D903AD05B}" srcOrd="10" destOrd="0" presId="urn:microsoft.com/office/officeart/2008/layout/VerticalCurvedList"/>
    <dgm:cxn modelId="{FB554EB2-832D-4564-9405-69553F7C07FE}" type="presParOf" srcId="{2A4F05E3-FD02-4815-A38B-385D903AD05B}" destId="{8A0BE24E-6EB5-49F1-A698-A8C3CE7C5E64}" srcOrd="0" destOrd="0" presId="urn:microsoft.com/office/officeart/2008/layout/VerticalCurvedList"/>
    <dgm:cxn modelId="{A7E483ED-38DE-4699-981C-0312D83A227D}" type="presParOf" srcId="{2700E72B-DB6A-4C7A-9063-B61518EAF1E8}" destId="{AFB0A4A2-C103-431E-BEB0-4F828B7F8405}" srcOrd="11" destOrd="0" presId="urn:microsoft.com/office/officeart/2008/layout/VerticalCurvedList"/>
    <dgm:cxn modelId="{DF0F6AFC-7677-4316-B2E1-E5A915391A30}" type="presParOf" srcId="{2700E72B-DB6A-4C7A-9063-B61518EAF1E8}" destId="{7C1142F1-C790-41E8-AD00-92ECF082FF4A}" srcOrd="12" destOrd="0" presId="urn:microsoft.com/office/officeart/2008/layout/VerticalCurvedList"/>
    <dgm:cxn modelId="{E8ED1012-8E62-4933-B84D-879B95A4E8E1}" type="presParOf" srcId="{7C1142F1-C790-41E8-AD00-92ECF082FF4A}" destId="{EE9D2AED-E88F-46A0-AAC7-3163F885EDF6}" srcOrd="0" destOrd="0" presId="urn:microsoft.com/office/officeart/2008/layout/VerticalCurvedList"/>
    <dgm:cxn modelId="{2F0CE2A2-E126-4CA5-8216-C9C49C3A2BB4}" type="presParOf" srcId="{2700E72B-DB6A-4C7A-9063-B61518EAF1E8}" destId="{99644AE6-1B0D-490B-BA3D-AF46CDF93746}" srcOrd="13" destOrd="0" presId="urn:microsoft.com/office/officeart/2008/layout/VerticalCurvedList"/>
    <dgm:cxn modelId="{80160F01-C18C-43DC-9BB4-4B51B0FCBF83}" type="presParOf" srcId="{2700E72B-DB6A-4C7A-9063-B61518EAF1E8}" destId="{28B3DE2D-EB63-424E-A517-0F1B6537B285}" srcOrd="14" destOrd="0" presId="urn:microsoft.com/office/officeart/2008/layout/VerticalCurvedList"/>
    <dgm:cxn modelId="{C6321FAE-337D-4EF4-9277-DFBF7A32E328}" type="presParOf" srcId="{28B3DE2D-EB63-424E-A517-0F1B6537B285}" destId="{16F07C33-6EAC-416D-B6A3-AC1DD4347D5C}" srcOrd="0" destOrd="0" presId="urn:microsoft.com/office/officeart/2008/layout/VerticalCurvedList"/>
  </dgm:cxnLst>
  <dgm:bg>
    <a:solidFill>
      <a:srgbClr val="253746"/>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5D02AD-75DB-4EB9-9A2D-745586FA3EC2}"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7BBBEB33-72E6-4678-B4FF-108C7CC96B09}">
      <dgm:prSet custT="1"/>
      <dgm:spPr/>
      <dgm:t>
        <a:bodyPr/>
        <a:lstStyle/>
        <a:p>
          <a:pPr algn="ctr">
            <a:lnSpc>
              <a:spcPct val="100000"/>
            </a:lnSpc>
            <a:defRPr b="1"/>
          </a:pPr>
          <a:r>
            <a:rPr lang="en-US" sz="2000" b="1" i="0" dirty="0"/>
            <a:t>Payments are due the day prior to the first day of classes</a:t>
          </a:r>
          <a:endParaRPr lang="en-US" sz="2000" i="0" dirty="0"/>
        </a:p>
      </dgm:t>
    </dgm:pt>
    <dgm:pt modelId="{B846CA7F-586B-451F-95E2-F30D9670948F}" type="parTrans" cxnId="{8FE2BDBE-0E57-4C01-B744-561358C10F11}">
      <dgm:prSet/>
      <dgm:spPr/>
      <dgm:t>
        <a:bodyPr/>
        <a:lstStyle/>
        <a:p>
          <a:pPr algn="ctr"/>
          <a:endParaRPr lang="en-US"/>
        </a:p>
      </dgm:t>
    </dgm:pt>
    <dgm:pt modelId="{CF9B9237-0CC4-4D6B-87D9-121871B53C63}" type="sibTrans" cxnId="{8FE2BDBE-0E57-4C01-B744-561358C10F11}">
      <dgm:prSet/>
      <dgm:spPr/>
      <dgm:t>
        <a:bodyPr/>
        <a:lstStyle/>
        <a:p>
          <a:pPr algn="ctr"/>
          <a:endParaRPr lang="en-US"/>
        </a:p>
      </dgm:t>
    </dgm:pt>
    <dgm:pt modelId="{5D45B182-713B-4B79-8162-87071CDF8046}">
      <dgm:prSet/>
      <dgm:spPr/>
      <dgm:t>
        <a:bodyPr/>
        <a:lstStyle/>
        <a:p>
          <a:pPr algn="ctr">
            <a:lnSpc>
              <a:spcPct val="100000"/>
            </a:lnSpc>
            <a:defRPr b="1"/>
          </a:pPr>
          <a:r>
            <a:rPr lang="en-US" dirty="0"/>
            <a:t>Online Payments thru Student Portal </a:t>
          </a:r>
        </a:p>
      </dgm:t>
    </dgm:pt>
    <dgm:pt modelId="{220F0750-0D8A-43DD-8B46-55381F96ACF6}" type="parTrans" cxnId="{80DB3E8E-709D-45A2-9FFB-55FFB71B9F45}">
      <dgm:prSet/>
      <dgm:spPr/>
      <dgm:t>
        <a:bodyPr/>
        <a:lstStyle/>
        <a:p>
          <a:pPr algn="ctr"/>
          <a:endParaRPr lang="en-US"/>
        </a:p>
      </dgm:t>
    </dgm:pt>
    <dgm:pt modelId="{D7F103DF-AA6C-4296-8DF9-2B772CC7DA19}" type="sibTrans" cxnId="{80DB3E8E-709D-45A2-9FFB-55FFB71B9F45}">
      <dgm:prSet/>
      <dgm:spPr/>
      <dgm:t>
        <a:bodyPr/>
        <a:lstStyle/>
        <a:p>
          <a:pPr algn="ctr"/>
          <a:endParaRPr lang="en-US"/>
        </a:p>
      </dgm:t>
    </dgm:pt>
    <dgm:pt modelId="{36D99B6C-6848-414A-81D7-EE90C444AA02}">
      <dgm:prSet/>
      <dgm:spPr/>
      <dgm:t>
        <a:bodyPr/>
        <a:lstStyle/>
        <a:p>
          <a:pPr algn="ctr">
            <a:lnSpc>
              <a:spcPct val="100000"/>
            </a:lnSpc>
          </a:pPr>
          <a:endParaRPr lang="en-US" dirty="0"/>
        </a:p>
      </dgm:t>
    </dgm:pt>
    <dgm:pt modelId="{E90B88AB-4084-4615-B20A-461C25E300BF}" type="parTrans" cxnId="{AC6A7C8A-AFFC-4826-B76A-D744252C63C8}">
      <dgm:prSet/>
      <dgm:spPr/>
      <dgm:t>
        <a:bodyPr/>
        <a:lstStyle/>
        <a:p>
          <a:pPr algn="ctr"/>
          <a:endParaRPr lang="en-US"/>
        </a:p>
      </dgm:t>
    </dgm:pt>
    <dgm:pt modelId="{78D3AA42-08C1-4F6B-8770-8CCCE3C8E967}" type="sibTrans" cxnId="{AC6A7C8A-AFFC-4826-B76A-D744252C63C8}">
      <dgm:prSet/>
      <dgm:spPr/>
      <dgm:t>
        <a:bodyPr/>
        <a:lstStyle/>
        <a:p>
          <a:pPr algn="ctr"/>
          <a:endParaRPr lang="en-US"/>
        </a:p>
      </dgm:t>
    </dgm:pt>
    <dgm:pt modelId="{9A37400D-4EDB-441F-BDF9-D12582B326E2}">
      <dgm:prSet/>
      <dgm:spPr/>
      <dgm:t>
        <a:bodyPr/>
        <a:lstStyle/>
        <a:p>
          <a:pPr algn="ctr">
            <a:lnSpc>
              <a:spcPct val="100000"/>
            </a:lnSpc>
            <a:defRPr b="1"/>
          </a:pPr>
          <a:r>
            <a:rPr lang="en-US" dirty="0"/>
            <a:t>Pay in person or by mail with check or money order </a:t>
          </a:r>
        </a:p>
      </dgm:t>
    </dgm:pt>
    <dgm:pt modelId="{44267776-CAC8-4F7E-B611-E32BA6607537}" type="parTrans" cxnId="{352CBF24-6014-4F51-9B73-3361111CE61C}">
      <dgm:prSet/>
      <dgm:spPr/>
      <dgm:t>
        <a:bodyPr/>
        <a:lstStyle/>
        <a:p>
          <a:pPr algn="ctr"/>
          <a:endParaRPr lang="en-US"/>
        </a:p>
      </dgm:t>
    </dgm:pt>
    <dgm:pt modelId="{9CB2D799-4842-464E-A158-D4AA29E7E279}" type="sibTrans" cxnId="{352CBF24-6014-4F51-9B73-3361111CE61C}">
      <dgm:prSet/>
      <dgm:spPr/>
      <dgm:t>
        <a:bodyPr/>
        <a:lstStyle/>
        <a:p>
          <a:pPr algn="ctr"/>
          <a:endParaRPr lang="en-US"/>
        </a:p>
      </dgm:t>
    </dgm:pt>
    <dgm:pt modelId="{4E15BC0F-3542-4DD3-B552-51715A817086}">
      <dgm:prSet/>
      <dgm:spPr/>
      <dgm:t>
        <a:bodyPr/>
        <a:lstStyle/>
        <a:p>
          <a:pPr algn="ctr">
            <a:lnSpc>
              <a:spcPct val="100000"/>
            </a:lnSpc>
          </a:pPr>
          <a:endParaRPr lang="en-US" dirty="0"/>
        </a:p>
      </dgm:t>
    </dgm:pt>
    <dgm:pt modelId="{6957B5E6-4002-4B7C-B482-39A845E397E5}" type="parTrans" cxnId="{64FFC405-EF1E-40F0-B701-B04826AAC69A}">
      <dgm:prSet/>
      <dgm:spPr/>
      <dgm:t>
        <a:bodyPr/>
        <a:lstStyle/>
        <a:p>
          <a:pPr algn="ctr"/>
          <a:endParaRPr lang="en-US"/>
        </a:p>
      </dgm:t>
    </dgm:pt>
    <dgm:pt modelId="{F10847C2-CBBD-46E7-95A3-183623FC834F}" type="sibTrans" cxnId="{64FFC405-EF1E-40F0-B701-B04826AAC69A}">
      <dgm:prSet/>
      <dgm:spPr/>
      <dgm:t>
        <a:bodyPr/>
        <a:lstStyle/>
        <a:p>
          <a:pPr algn="ctr"/>
          <a:endParaRPr lang="en-US"/>
        </a:p>
      </dgm:t>
    </dgm:pt>
    <dgm:pt modelId="{12D1208E-D420-46F7-9FCA-860A54BE0FFB}">
      <dgm:prSet/>
      <dgm:spPr/>
      <dgm:t>
        <a:bodyPr/>
        <a:lstStyle/>
        <a:p>
          <a:pPr algn="ctr">
            <a:lnSpc>
              <a:spcPct val="100000"/>
            </a:lnSpc>
            <a:defRPr b="1"/>
          </a:pPr>
          <a:r>
            <a:rPr lang="en-US" b="1" dirty="0"/>
            <a:t>Drop Box Available in Police Station</a:t>
          </a:r>
        </a:p>
      </dgm:t>
    </dgm:pt>
    <dgm:pt modelId="{7D10A19A-0689-41AC-9339-07BAF4AD345E}" type="parTrans" cxnId="{149084F5-59C1-4090-A8C9-9210265EB708}">
      <dgm:prSet/>
      <dgm:spPr/>
      <dgm:t>
        <a:bodyPr/>
        <a:lstStyle/>
        <a:p>
          <a:pPr algn="ctr"/>
          <a:endParaRPr lang="en-US"/>
        </a:p>
      </dgm:t>
    </dgm:pt>
    <dgm:pt modelId="{D2B78DBC-F1C0-4CC1-89E7-56050ED9B830}" type="sibTrans" cxnId="{149084F5-59C1-4090-A8C9-9210265EB708}">
      <dgm:prSet/>
      <dgm:spPr/>
      <dgm:t>
        <a:bodyPr/>
        <a:lstStyle/>
        <a:p>
          <a:pPr algn="ctr"/>
          <a:endParaRPr lang="en-US"/>
        </a:p>
      </dgm:t>
    </dgm:pt>
    <dgm:pt modelId="{DDED2BA1-9457-4B30-8E85-3E2F1BBBA87A}" type="pres">
      <dgm:prSet presAssocID="{7B5D02AD-75DB-4EB9-9A2D-745586FA3EC2}" presName="root" presStyleCnt="0">
        <dgm:presLayoutVars>
          <dgm:dir/>
          <dgm:resizeHandles val="exact"/>
        </dgm:presLayoutVars>
      </dgm:prSet>
      <dgm:spPr/>
    </dgm:pt>
    <dgm:pt modelId="{14C89E70-B609-4E01-9080-D50D51064E10}" type="pres">
      <dgm:prSet presAssocID="{7BBBEB33-72E6-4678-B4FF-108C7CC96B09}" presName="compNode" presStyleCnt="0"/>
      <dgm:spPr/>
    </dgm:pt>
    <dgm:pt modelId="{61934141-15DE-40BF-A287-8CF63717AA81}" type="pres">
      <dgm:prSet presAssocID="{7BBBEB33-72E6-4678-B4FF-108C7CC96B09}" presName="iconRect" presStyleLbl="node1" presStyleIdx="0" presStyleCnt="4" custLinFactNeighborX="79197" custLinFactNeighborY="-79329"/>
      <dgm:spPr>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5659315C-2670-45EE-8FFF-7634E4F8BB3A}" type="pres">
      <dgm:prSet presAssocID="{7BBBEB33-72E6-4678-B4FF-108C7CC96B09}" presName="iconSpace" presStyleCnt="0"/>
      <dgm:spPr/>
    </dgm:pt>
    <dgm:pt modelId="{62FC91FD-8BAC-4758-BDB3-8C13048B8AF6}" type="pres">
      <dgm:prSet presAssocID="{7BBBEB33-72E6-4678-B4FF-108C7CC96B09}" presName="parTx" presStyleLbl="revTx" presStyleIdx="0" presStyleCnt="8" custLinFactNeighborX="3276" custLinFactNeighborY="-50292">
        <dgm:presLayoutVars>
          <dgm:chMax val="0"/>
          <dgm:chPref val="0"/>
        </dgm:presLayoutVars>
      </dgm:prSet>
      <dgm:spPr/>
    </dgm:pt>
    <dgm:pt modelId="{8EB81487-511D-47A3-9423-DD4E406C37CE}" type="pres">
      <dgm:prSet presAssocID="{7BBBEB33-72E6-4678-B4FF-108C7CC96B09}" presName="txSpace" presStyleCnt="0"/>
      <dgm:spPr/>
    </dgm:pt>
    <dgm:pt modelId="{3F061879-E7C4-4DD4-9797-0BD932F3B0E6}" type="pres">
      <dgm:prSet presAssocID="{7BBBEB33-72E6-4678-B4FF-108C7CC96B09}" presName="desTx" presStyleLbl="revTx" presStyleIdx="1" presStyleCnt="8">
        <dgm:presLayoutVars/>
      </dgm:prSet>
      <dgm:spPr/>
    </dgm:pt>
    <dgm:pt modelId="{5BE2D05F-A9AD-4F4F-AA0D-3E2B481118E9}" type="pres">
      <dgm:prSet presAssocID="{CF9B9237-0CC4-4D6B-87D9-121871B53C63}" presName="sibTrans" presStyleCnt="0"/>
      <dgm:spPr/>
    </dgm:pt>
    <dgm:pt modelId="{9F019807-DE80-4F0A-B183-8728CE4D61AA}" type="pres">
      <dgm:prSet presAssocID="{5D45B182-713B-4B79-8162-87071CDF8046}" presName="compNode" presStyleCnt="0"/>
      <dgm:spPr/>
    </dgm:pt>
    <dgm:pt modelId="{66B87557-77BA-4CE6-B37D-8F7BB6B65EBA}" type="pres">
      <dgm:prSet presAssocID="{5D45B182-713B-4B79-8162-87071CDF8046}" presName="iconRect" presStyleLbl="node1" presStyleIdx="1" presStyleCnt="4" custLinFactNeighborX="57209" custLinFactNeighborY="-79329"/>
      <dgm:spPr>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
        </a:ext>
      </dgm:extLst>
    </dgm:pt>
    <dgm:pt modelId="{4E5676E3-7E51-46B7-B7F8-2FE2DBB12491}" type="pres">
      <dgm:prSet presAssocID="{5D45B182-713B-4B79-8162-87071CDF8046}" presName="iconSpace" presStyleCnt="0"/>
      <dgm:spPr/>
    </dgm:pt>
    <dgm:pt modelId="{FAFD24F9-1E07-4AFC-BE58-A8AC4CD3AF72}" type="pres">
      <dgm:prSet presAssocID="{5D45B182-713B-4B79-8162-87071CDF8046}" presName="parTx" presStyleLbl="revTx" presStyleIdx="2" presStyleCnt="8" custLinFactNeighborX="-1475" custLinFactNeighborY="-51407">
        <dgm:presLayoutVars>
          <dgm:chMax val="0"/>
          <dgm:chPref val="0"/>
        </dgm:presLayoutVars>
      </dgm:prSet>
      <dgm:spPr/>
    </dgm:pt>
    <dgm:pt modelId="{1AB77FAB-F1D5-48BE-930A-E27EE6B65A2D}" type="pres">
      <dgm:prSet presAssocID="{5D45B182-713B-4B79-8162-87071CDF8046}" presName="txSpace" presStyleCnt="0"/>
      <dgm:spPr/>
    </dgm:pt>
    <dgm:pt modelId="{E7D1353F-4D15-4E5C-B664-59AB4AE71FB2}" type="pres">
      <dgm:prSet presAssocID="{5D45B182-713B-4B79-8162-87071CDF8046}" presName="desTx" presStyleLbl="revTx" presStyleIdx="3" presStyleCnt="8">
        <dgm:presLayoutVars/>
      </dgm:prSet>
      <dgm:spPr/>
    </dgm:pt>
    <dgm:pt modelId="{D05A1B45-67C4-4DB4-B2A0-F9E77A3430F3}" type="pres">
      <dgm:prSet presAssocID="{D7F103DF-AA6C-4296-8DF9-2B772CC7DA19}" presName="sibTrans" presStyleCnt="0"/>
      <dgm:spPr/>
    </dgm:pt>
    <dgm:pt modelId="{6C242857-3529-4072-9769-18C372E88A44}" type="pres">
      <dgm:prSet presAssocID="{9A37400D-4EDB-441F-BDF9-D12582B326E2}" presName="compNode" presStyleCnt="0"/>
      <dgm:spPr/>
    </dgm:pt>
    <dgm:pt modelId="{3A078EA1-3437-41C8-9B0B-A36C1E9F58CE}" type="pres">
      <dgm:prSet presAssocID="{9A37400D-4EDB-441F-BDF9-D12582B326E2}" presName="iconRect" presStyleLbl="node1" presStyleIdx="2" presStyleCnt="4" custLinFactNeighborX="85743" custLinFactNeighborY="-79329"/>
      <dgm:spPr>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nk Check"/>
        </a:ext>
      </dgm:extLst>
    </dgm:pt>
    <dgm:pt modelId="{6BEF352A-5589-4B4B-8803-668F1A491652}" type="pres">
      <dgm:prSet presAssocID="{9A37400D-4EDB-441F-BDF9-D12582B326E2}" presName="iconSpace" presStyleCnt="0"/>
      <dgm:spPr/>
    </dgm:pt>
    <dgm:pt modelId="{904E93A8-A0B2-49C6-9592-ABB41087B20E}" type="pres">
      <dgm:prSet presAssocID="{9A37400D-4EDB-441F-BDF9-D12582B326E2}" presName="parTx" presStyleLbl="revTx" presStyleIdx="4" presStyleCnt="8" custLinFactNeighborX="4" custLinFactNeighborY="-51407">
        <dgm:presLayoutVars>
          <dgm:chMax val="0"/>
          <dgm:chPref val="0"/>
        </dgm:presLayoutVars>
      </dgm:prSet>
      <dgm:spPr/>
    </dgm:pt>
    <dgm:pt modelId="{41F0063E-9B42-423A-88ED-F85105B62C2E}" type="pres">
      <dgm:prSet presAssocID="{9A37400D-4EDB-441F-BDF9-D12582B326E2}" presName="txSpace" presStyleCnt="0"/>
      <dgm:spPr/>
    </dgm:pt>
    <dgm:pt modelId="{E13A7EEE-0F2A-4E17-8960-BB6F6D81BF36}" type="pres">
      <dgm:prSet presAssocID="{9A37400D-4EDB-441F-BDF9-D12582B326E2}" presName="desTx" presStyleLbl="revTx" presStyleIdx="5" presStyleCnt="8" custLinFactNeighborX="-88195" custLinFactNeighborY="-69145">
        <dgm:presLayoutVars/>
      </dgm:prSet>
      <dgm:spPr/>
    </dgm:pt>
    <dgm:pt modelId="{7F09888F-CE8A-4A8C-94DB-77AF329A1A93}" type="pres">
      <dgm:prSet presAssocID="{9CB2D799-4842-464E-A158-D4AA29E7E279}" presName="sibTrans" presStyleCnt="0"/>
      <dgm:spPr/>
    </dgm:pt>
    <dgm:pt modelId="{0FC458F0-0842-4270-B614-A6FC7FDD7CBB}" type="pres">
      <dgm:prSet presAssocID="{12D1208E-D420-46F7-9FCA-860A54BE0FFB}" presName="compNode" presStyleCnt="0"/>
      <dgm:spPr/>
    </dgm:pt>
    <dgm:pt modelId="{9C3D1FB8-AD2A-46B6-ACFA-7874545D30B8}" type="pres">
      <dgm:prSet presAssocID="{12D1208E-D420-46F7-9FCA-860A54BE0FFB}" presName="iconRect" presStyleLbl="node1" presStyleIdx="3" presStyleCnt="4" custAng="5400000" custLinFactNeighborX="72688" custLinFactNeighborY="-79329"/>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17000" r="-17000"/>
          </a:stretch>
        </a:blipFill>
      </dgm:spPr>
    </dgm:pt>
    <dgm:pt modelId="{A7EC700D-418A-44E8-A76F-A709E142EDD2}" type="pres">
      <dgm:prSet presAssocID="{12D1208E-D420-46F7-9FCA-860A54BE0FFB}" presName="iconSpace" presStyleCnt="0"/>
      <dgm:spPr/>
    </dgm:pt>
    <dgm:pt modelId="{30040B67-27D4-41F4-A14B-8753210BFDA2}" type="pres">
      <dgm:prSet presAssocID="{12D1208E-D420-46F7-9FCA-860A54BE0FFB}" presName="parTx" presStyleLbl="revTx" presStyleIdx="6" presStyleCnt="8" custLinFactNeighborX="-5692" custLinFactNeighborY="-44548">
        <dgm:presLayoutVars>
          <dgm:chMax val="0"/>
          <dgm:chPref val="0"/>
        </dgm:presLayoutVars>
      </dgm:prSet>
      <dgm:spPr/>
    </dgm:pt>
    <dgm:pt modelId="{074FA15F-862D-4F75-AB25-C117C624AB5F}" type="pres">
      <dgm:prSet presAssocID="{12D1208E-D420-46F7-9FCA-860A54BE0FFB}" presName="txSpace" presStyleCnt="0"/>
      <dgm:spPr/>
    </dgm:pt>
    <dgm:pt modelId="{88295DA7-53DF-413E-9A18-F92A766BA9FD}" type="pres">
      <dgm:prSet presAssocID="{12D1208E-D420-46F7-9FCA-860A54BE0FFB}" presName="desTx" presStyleLbl="revTx" presStyleIdx="7" presStyleCnt="8">
        <dgm:presLayoutVars/>
      </dgm:prSet>
      <dgm:spPr/>
    </dgm:pt>
  </dgm:ptLst>
  <dgm:cxnLst>
    <dgm:cxn modelId="{64FFC405-EF1E-40F0-B701-B04826AAC69A}" srcId="{9A37400D-4EDB-441F-BDF9-D12582B326E2}" destId="{4E15BC0F-3542-4DD3-B552-51715A817086}" srcOrd="0" destOrd="0" parTransId="{6957B5E6-4002-4B7C-B482-39A845E397E5}" sibTransId="{F10847C2-CBBD-46E7-95A3-183623FC834F}"/>
    <dgm:cxn modelId="{92E96109-7F43-4C7E-9E87-E9462B02F5B4}" type="presOf" srcId="{5D45B182-713B-4B79-8162-87071CDF8046}" destId="{FAFD24F9-1E07-4AFC-BE58-A8AC4CD3AF72}" srcOrd="0" destOrd="0" presId="urn:microsoft.com/office/officeart/2018/2/layout/IconLabelDescriptionList"/>
    <dgm:cxn modelId="{352CBF24-6014-4F51-9B73-3361111CE61C}" srcId="{7B5D02AD-75DB-4EB9-9A2D-745586FA3EC2}" destId="{9A37400D-4EDB-441F-BDF9-D12582B326E2}" srcOrd="2" destOrd="0" parTransId="{44267776-CAC8-4F7E-B611-E32BA6607537}" sibTransId="{9CB2D799-4842-464E-A158-D4AA29E7E279}"/>
    <dgm:cxn modelId="{32A2D960-A28B-4D19-910C-C1405284B9FC}" type="presOf" srcId="{36D99B6C-6848-414A-81D7-EE90C444AA02}" destId="{E7D1353F-4D15-4E5C-B664-59AB4AE71FB2}" srcOrd="0" destOrd="0" presId="urn:microsoft.com/office/officeart/2018/2/layout/IconLabelDescriptionList"/>
    <dgm:cxn modelId="{C4BC4845-CC5A-47EC-ADF8-8F9677CFE0EB}" type="presOf" srcId="{7B5D02AD-75DB-4EB9-9A2D-745586FA3EC2}" destId="{DDED2BA1-9457-4B30-8E85-3E2F1BBBA87A}" srcOrd="0" destOrd="0" presId="urn:microsoft.com/office/officeart/2018/2/layout/IconLabelDescriptionList"/>
    <dgm:cxn modelId="{269AA87C-9554-42CF-B94B-FFC6F183AD28}" type="presOf" srcId="{4E15BC0F-3542-4DD3-B552-51715A817086}" destId="{E13A7EEE-0F2A-4E17-8960-BB6F6D81BF36}" srcOrd="0" destOrd="0" presId="urn:microsoft.com/office/officeart/2018/2/layout/IconLabelDescriptionList"/>
    <dgm:cxn modelId="{9D2F7088-7AF6-4CC6-A29C-DEB7B296951E}" type="presOf" srcId="{12D1208E-D420-46F7-9FCA-860A54BE0FFB}" destId="{30040B67-27D4-41F4-A14B-8753210BFDA2}" srcOrd="0" destOrd="0" presId="urn:microsoft.com/office/officeart/2018/2/layout/IconLabelDescriptionList"/>
    <dgm:cxn modelId="{AC6A7C8A-AFFC-4826-B76A-D744252C63C8}" srcId="{5D45B182-713B-4B79-8162-87071CDF8046}" destId="{36D99B6C-6848-414A-81D7-EE90C444AA02}" srcOrd="0" destOrd="0" parTransId="{E90B88AB-4084-4615-B20A-461C25E300BF}" sibTransId="{78D3AA42-08C1-4F6B-8770-8CCCE3C8E967}"/>
    <dgm:cxn modelId="{80DB3E8E-709D-45A2-9FFB-55FFB71B9F45}" srcId="{7B5D02AD-75DB-4EB9-9A2D-745586FA3EC2}" destId="{5D45B182-713B-4B79-8162-87071CDF8046}" srcOrd="1" destOrd="0" parTransId="{220F0750-0D8A-43DD-8B46-55381F96ACF6}" sibTransId="{D7F103DF-AA6C-4296-8DF9-2B772CC7DA19}"/>
    <dgm:cxn modelId="{48DA6097-0683-4B2A-B511-60EEDF5A1F2E}" type="presOf" srcId="{9A37400D-4EDB-441F-BDF9-D12582B326E2}" destId="{904E93A8-A0B2-49C6-9592-ABB41087B20E}" srcOrd="0" destOrd="0" presId="urn:microsoft.com/office/officeart/2018/2/layout/IconLabelDescriptionList"/>
    <dgm:cxn modelId="{8FE2BDBE-0E57-4C01-B744-561358C10F11}" srcId="{7B5D02AD-75DB-4EB9-9A2D-745586FA3EC2}" destId="{7BBBEB33-72E6-4678-B4FF-108C7CC96B09}" srcOrd="0" destOrd="0" parTransId="{B846CA7F-586B-451F-95E2-F30D9670948F}" sibTransId="{CF9B9237-0CC4-4D6B-87D9-121871B53C63}"/>
    <dgm:cxn modelId="{AE7C6AC1-4A1D-42DA-9247-97E6F9392745}" type="presOf" srcId="{7BBBEB33-72E6-4678-B4FF-108C7CC96B09}" destId="{62FC91FD-8BAC-4758-BDB3-8C13048B8AF6}" srcOrd="0" destOrd="0" presId="urn:microsoft.com/office/officeart/2018/2/layout/IconLabelDescriptionList"/>
    <dgm:cxn modelId="{149084F5-59C1-4090-A8C9-9210265EB708}" srcId="{7B5D02AD-75DB-4EB9-9A2D-745586FA3EC2}" destId="{12D1208E-D420-46F7-9FCA-860A54BE0FFB}" srcOrd="3" destOrd="0" parTransId="{7D10A19A-0689-41AC-9339-07BAF4AD345E}" sibTransId="{D2B78DBC-F1C0-4CC1-89E7-56050ED9B830}"/>
    <dgm:cxn modelId="{2E6942D7-3829-4197-8FDB-E5FF188B2AC1}" type="presParOf" srcId="{DDED2BA1-9457-4B30-8E85-3E2F1BBBA87A}" destId="{14C89E70-B609-4E01-9080-D50D51064E10}" srcOrd="0" destOrd="0" presId="urn:microsoft.com/office/officeart/2018/2/layout/IconLabelDescriptionList"/>
    <dgm:cxn modelId="{9284B7EB-1003-4DDA-860C-8DA88B91D4A4}" type="presParOf" srcId="{14C89E70-B609-4E01-9080-D50D51064E10}" destId="{61934141-15DE-40BF-A287-8CF63717AA81}" srcOrd="0" destOrd="0" presId="urn:microsoft.com/office/officeart/2018/2/layout/IconLabelDescriptionList"/>
    <dgm:cxn modelId="{FE1020E9-DB58-4D3A-8ACE-BB2460EC7DBC}" type="presParOf" srcId="{14C89E70-B609-4E01-9080-D50D51064E10}" destId="{5659315C-2670-45EE-8FFF-7634E4F8BB3A}" srcOrd="1" destOrd="0" presId="urn:microsoft.com/office/officeart/2018/2/layout/IconLabelDescriptionList"/>
    <dgm:cxn modelId="{F6DC9DE8-A24D-4D94-A38F-F09DE0735700}" type="presParOf" srcId="{14C89E70-B609-4E01-9080-D50D51064E10}" destId="{62FC91FD-8BAC-4758-BDB3-8C13048B8AF6}" srcOrd="2" destOrd="0" presId="urn:microsoft.com/office/officeart/2018/2/layout/IconLabelDescriptionList"/>
    <dgm:cxn modelId="{5FF36BA8-39D8-4C2C-8E79-2B0FEED7FFB6}" type="presParOf" srcId="{14C89E70-B609-4E01-9080-D50D51064E10}" destId="{8EB81487-511D-47A3-9423-DD4E406C37CE}" srcOrd="3" destOrd="0" presId="urn:microsoft.com/office/officeart/2018/2/layout/IconLabelDescriptionList"/>
    <dgm:cxn modelId="{8BBA0448-0F25-402E-901C-8E33026A3147}" type="presParOf" srcId="{14C89E70-B609-4E01-9080-D50D51064E10}" destId="{3F061879-E7C4-4DD4-9797-0BD932F3B0E6}" srcOrd="4" destOrd="0" presId="urn:microsoft.com/office/officeart/2018/2/layout/IconLabelDescriptionList"/>
    <dgm:cxn modelId="{1CC0F54F-2886-4863-88DD-C10C48FE25C2}" type="presParOf" srcId="{DDED2BA1-9457-4B30-8E85-3E2F1BBBA87A}" destId="{5BE2D05F-A9AD-4F4F-AA0D-3E2B481118E9}" srcOrd="1" destOrd="0" presId="urn:microsoft.com/office/officeart/2018/2/layout/IconLabelDescriptionList"/>
    <dgm:cxn modelId="{97F0D17A-F2B2-4E91-86B3-67B1ADD0FC88}" type="presParOf" srcId="{DDED2BA1-9457-4B30-8E85-3E2F1BBBA87A}" destId="{9F019807-DE80-4F0A-B183-8728CE4D61AA}" srcOrd="2" destOrd="0" presId="urn:microsoft.com/office/officeart/2018/2/layout/IconLabelDescriptionList"/>
    <dgm:cxn modelId="{A1E27326-7330-4EFB-B5FA-8B106CE0D582}" type="presParOf" srcId="{9F019807-DE80-4F0A-B183-8728CE4D61AA}" destId="{66B87557-77BA-4CE6-B37D-8F7BB6B65EBA}" srcOrd="0" destOrd="0" presId="urn:microsoft.com/office/officeart/2018/2/layout/IconLabelDescriptionList"/>
    <dgm:cxn modelId="{8D209EA0-4873-4C30-B0D4-D8D0685538E3}" type="presParOf" srcId="{9F019807-DE80-4F0A-B183-8728CE4D61AA}" destId="{4E5676E3-7E51-46B7-B7F8-2FE2DBB12491}" srcOrd="1" destOrd="0" presId="urn:microsoft.com/office/officeart/2018/2/layout/IconLabelDescriptionList"/>
    <dgm:cxn modelId="{8D7560B6-F631-4187-AFC5-9653CB6F26E1}" type="presParOf" srcId="{9F019807-DE80-4F0A-B183-8728CE4D61AA}" destId="{FAFD24F9-1E07-4AFC-BE58-A8AC4CD3AF72}" srcOrd="2" destOrd="0" presId="urn:microsoft.com/office/officeart/2018/2/layout/IconLabelDescriptionList"/>
    <dgm:cxn modelId="{D45068EE-AFB7-4B32-82AF-DF4FAA209625}" type="presParOf" srcId="{9F019807-DE80-4F0A-B183-8728CE4D61AA}" destId="{1AB77FAB-F1D5-48BE-930A-E27EE6B65A2D}" srcOrd="3" destOrd="0" presId="urn:microsoft.com/office/officeart/2018/2/layout/IconLabelDescriptionList"/>
    <dgm:cxn modelId="{EC7367DF-9C64-4E15-840F-A18052FBCB0D}" type="presParOf" srcId="{9F019807-DE80-4F0A-B183-8728CE4D61AA}" destId="{E7D1353F-4D15-4E5C-B664-59AB4AE71FB2}" srcOrd="4" destOrd="0" presId="urn:microsoft.com/office/officeart/2018/2/layout/IconLabelDescriptionList"/>
    <dgm:cxn modelId="{7FD9FEDB-8319-435E-98C9-E30A6F1C4763}" type="presParOf" srcId="{DDED2BA1-9457-4B30-8E85-3E2F1BBBA87A}" destId="{D05A1B45-67C4-4DB4-B2A0-F9E77A3430F3}" srcOrd="3" destOrd="0" presId="urn:microsoft.com/office/officeart/2018/2/layout/IconLabelDescriptionList"/>
    <dgm:cxn modelId="{56DF0C9D-F33B-4DDA-A3A1-4C57A30E7AFE}" type="presParOf" srcId="{DDED2BA1-9457-4B30-8E85-3E2F1BBBA87A}" destId="{6C242857-3529-4072-9769-18C372E88A44}" srcOrd="4" destOrd="0" presId="urn:microsoft.com/office/officeart/2018/2/layout/IconLabelDescriptionList"/>
    <dgm:cxn modelId="{D74C360C-FA39-487C-B978-CB0BDB2461EB}" type="presParOf" srcId="{6C242857-3529-4072-9769-18C372E88A44}" destId="{3A078EA1-3437-41C8-9B0B-A36C1E9F58CE}" srcOrd="0" destOrd="0" presId="urn:microsoft.com/office/officeart/2018/2/layout/IconLabelDescriptionList"/>
    <dgm:cxn modelId="{FB834871-BF91-407C-BD8F-635AA6007B95}" type="presParOf" srcId="{6C242857-3529-4072-9769-18C372E88A44}" destId="{6BEF352A-5589-4B4B-8803-668F1A491652}" srcOrd="1" destOrd="0" presId="urn:microsoft.com/office/officeart/2018/2/layout/IconLabelDescriptionList"/>
    <dgm:cxn modelId="{02ED3B73-B47A-482C-9EDF-FF643529EC02}" type="presParOf" srcId="{6C242857-3529-4072-9769-18C372E88A44}" destId="{904E93A8-A0B2-49C6-9592-ABB41087B20E}" srcOrd="2" destOrd="0" presId="urn:microsoft.com/office/officeart/2018/2/layout/IconLabelDescriptionList"/>
    <dgm:cxn modelId="{4100CCDE-ED85-467E-A9A6-EAA4FBB638F9}" type="presParOf" srcId="{6C242857-3529-4072-9769-18C372E88A44}" destId="{41F0063E-9B42-423A-88ED-F85105B62C2E}" srcOrd="3" destOrd="0" presId="urn:microsoft.com/office/officeart/2018/2/layout/IconLabelDescriptionList"/>
    <dgm:cxn modelId="{3E2A97E8-D156-4CED-A867-2CC19C9649B8}" type="presParOf" srcId="{6C242857-3529-4072-9769-18C372E88A44}" destId="{E13A7EEE-0F2A-4E17-8960-BB6F6D81BF36}" srcOrd="4" destOrd="0" presId="urn:microsoft.com/office/officeart/2018/2/layout/IconLabelDescriptionList"/>
    <dgm:cxn modelId="{8A5FB002-88FF-4F3D-9BEB-93D7FEF93312}" type="presParOf" srcId="{DDED2BA1-9457-4B30-8E85-3E2F1BBBA87A}" destId="{7F09888F-CE8A-4A8C-94DB-77AF329A1A93}" srcOrd="5" destOrd="0" presId="urn:microsoft.com/office/officeart/2018/2/layout/IconLabelDescriptionList"/>
    <dgm:cxn modelId="{1BEFF49F-CD69-4722-AC9A-231B0311A323}" type="presParOf" srcId="{DDED2BA1-9457-4B30-8E85-3E2F1BBBA87A}" destId="{0FC458F0-0842-4270-B614-A6FC7FDD7CBB}" srcOrd="6" destOrd="0" presId="urn:microsoft.com/office/officeart/2018/2/layout/IconLabelDescriptionList"/>
    <dgm:cxn modelId="{0D233AA9-626B-45CF-9466-934FC9BC45E1}" type="presParOf" srcId="{0FC458F0-0842-4270-B614-A6FC7FDD7CBB}" destId="{9C3D1FB8-AD2A-46B6-ACFA-7874545D30B8}" srcOrd="0" destOrd="0" presId="urn:microsoft.com/office/officeart/2018/2/layout/IconLabelDescriptionList"/>
    <dgm:cxn modelId="{A94BF81C-0DA8-4618-BF82-E87756E299F1}" type="presParOf" srcId="{0FC458F0-0842-4270-B614-A6FC7FDD7CBB}" destId="{A7EC700D-418A-44E8-A76F-A709E142EDD2}" srcOrd="1" destOrd="0" presId="urn:microsoft.com/office/officeart/2018/2/layout/IconLabelDescriptionList"/>
    <dgm:cxn modelId="{1FB4AE75-345D-412F-978A-5E846EB3EB29}" type="presParOf" srcId="{0FC458F0-0842-4270-B614-A6FC7FDD7CBB}" destId="{30040B67-27D4-41F4-A14B-8753210BFDA2}" srcOrd="2" destOrd="0" presId="urn:microsoft.com/office/officeart/2018/2/layout/IconLabelDescriptionList"/>
    <dgm:cxn modelId="{ABCD0B88-BF86-41D9-9FC8-2AB2B54C0C76}" type="presParOf" srcId="{0FC458F0-0842-4270-B614-A6FC7FDD7CBB}" destId="{074FA15F-862D-4F75-AB25-C117C624AB5F}" srcOrd="3" destOrd="0" presId="urn:microsoft.com/office/officeart/2018/2/layout/IconLabelDescriptionList"/>
    <dgm:cxn modelId="{09303865-48AF-4881-BFF8-8DE957AA91F6}" type="presParOf" srcId="{0FC458F0-0842-4270-B614-A6FC7FDD7CBB}" destId="{88295DA7-53DF-413E-9A18-F92A766BA9FD}" srcOrd="4" destOrd="0" presId="urn:microsoft.com/office/officeart/2018/2/layout/IconLabelDescriptionList"/>
  </dgm:cxnLst>
  <dgm:bg>
    <a:solidFill>
      <a:srgbClr val="007D92"/>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1490F0-FD4A-4EDF-BE27-44183A258FB8}" type="doc">
      <dgm:prSet loTypeId="urn:microsoft.com/office/officeart/2005/8/layout/vList5" loCatId="list" qsTypeId="urn:microsoft.com/office/officeart/2005/8/quickstyle/simple1" qsCatId="simple" csTypeId="urn:microsoft.com/office/officeart/2005/8/colors/accent6_2" csCatId="accent6"/>
      <dgm:spPr/>
      <dgm:t>
        <a:bodyPr/>
        <a:lstStyle/>
        <a:p>
          <a:endParaRPr lang="en-US"/>
        </a:p>
      </dgm:t>
    </dgm:pt>
    <dgm:pt modelId="{E7ECCD0A-4CAE-4C71-B636-BE0100B468A4}">
      <dgm:prSet/>
      <dgm:spPr/>
      <dgm:t>
        <a:bodyPr/>
        <a:lstStyle/>
        <a:p>
          <a:r>
            <a:rPr lang="en-US"/>
            <a:t>Local Banks</a:t>
          </a:r>
        </a:p>
      </dgm:t>
    </dgm:pt>
    <dgm:pt modelId="{A29F62D1-EC64-4353-8B75-6A5A110EEFA9}" type="parTrans" cxnId="{78F1C282-CA46-46DB-BB7C-75F3CE14DAAE}">
      <dgm:prSet/>
      <dgm:spPr/>
      <dgm:t>
        <a:bodyPr/>
        <a:lstStyle/>
        <a:p>
          <a:endParaRPr lang="en-US"/>
        </a:p>
      </dgm:t>
    </dgm:pt>
    <dgm:pt modelId="{0916F083-1777-445D-8FED-6E05204B1B3A}" type="sibTrans" cxnId="{78F1C282-CA46-46DB-BB7C-75F3CE14DAAE}">
      <dgm:prSet/>
      <dgm:spPr/>
      <dgm:t>
        <a:bodyPr/>
        <a:lstStyle/>
        <a:p>
          <a:endParaRPr lang="en-US"/>
        </a:p>
      </dgm:t>
    </dgm:pt>
    <dgm:pt modelId="{F4A41866-9ACC-44E3-B950-5A9A96B41233}">
      <dgm:prSet/>
      <dgm:spPr/>
      <dgm:t>
        <a:bodyPr/>
        <a:lstStyle/>
        <a:p>
          <a:r>
            <a:rPr lang="en-US"/>
            <a:t>EECU	</a:t>
          </a:r>
        </a:p>
      </dgm:t>
    </dgm:pt>
    <dgm:pt modelId="{C2AD8912-2F52-414C-9088-00DC20863E71}" type="parTrans" cxnId="{CE1CF459-51B9-4CF6-B2C1-7CF0C2EBF2FC}">
      <dgm:prSet/>
      <dgm:spPr/>
      <dgm:t>
        <a:bodyPr/>
        <a:lstStyle/>
        <a:p>
          <a:endParaRPr lang="en-US"/>
        </a:p>
      </dgm:t>
    </dgm:pt>
    <dgm:pt modelId="{0813D131-7D41-4519-BFA6-E26491CA7A08}" type="sibTrans" cxnId="{CE1CF459-51B9-4CF6-B2C1-7CF0C2EBF2FC}">
      <dgm:prSet/>
      <dgm:spPr/>
      <dgm:t>
        <a:bodyPr/>
        <a:lstStyle/>
        <a:p>
          <a:endParaRPr lang="en-US"/>
        </a:p>
      </dgm:t>
    </dgm:pt>
    <dgm:pt modelId="{F3C69BF6-1FFE-4FC6-8D0E-4EA25A1D6F25}">
      <dgm:prSet/>
      <dgm:spPr/>
      <dgm:t>
        <a:bodyPr/>
        <a:lstStyle/>
        <a:p>
          <a:r>
            <a:rPr lang="en-US"/>
            <a:t>Free checking accounts</a:t>
          </a:r>
        </a:p>
      </dgm:t>
    </dgm:pt>
    <dgm:pt modelId="{DD7FF964-AE9A-49E9-B566-C04545B9A73E}" type="parTrans" cxnId="{03847151-CB03-413F-BD2B-7D2C58397DDA}">
      <dgm:prSet/>
      <dgm:spPr/>
      <dgm:t>
        <a:bodyPr/>
        <a:lstStyle/>
        <a:p>
          <a:endParaRPr lang="en-US"/>
        </a:p>
      </dgm:t>
    </dgm:pt>
    <dgm:pt modelId="{FF03F04E-C446-432A-94B0-E779C51831C7}" type="sibTrans" cxnId="{03847151-CB03-413F-BD2B-7D2C58397DDA}">
      <dgm:prSet/>
      <dgm:spPr/>
      <dgm:t>
        <a:bodyPr/>
        <a:lstStyle/>
        <a:p>
          <a:endParaRPr lang="en-US"/>
        </a:p>
      </dgm:t>
    </dgm:pt>
    <dgm:pt modelId="{5F859367-1134-4147-9209-4C33CCAB86CE}">
      <dgm:prSet/>
      <dgm:spPr/>
      <dgm:t>
        <a:bodyPr/>
        <a:lstStyle/>
        <a:p>
          <a:r>
            <a:rPr lang="en-US" dirty="0"/>
            <a:t>Cashier checks $3.00 per check with min. purchase of $1000</a:t>
          </a:r>
        </a:p>
      </dgm:t>
    </dgm:pt>
    <dgm:pt modelId="{0FFA5CDB-52AC-4051-A897-C9798456DA99}" type="parTrans" cxnId="{D1B55B7D-A9E2-474F-9960-CC381F36ECAF}">
      <dgm:prSet/>
      <dgm:spPr/>
      <dgm:t>
        <a:bodyPr/>
        <a:lstStyle/>
        <a:p>
          <a:endParaRPr lang="en-US"/>
        </a:p>
      </dgm:t>
    </dgm:pt>
    <dgm:pt modelId="{43FDCDC1-EE18-40A4-8D27-88167A103F5A}" type="sibTrans" cxnId="{D1B55B7D-A9E2-474F-9960-CC381F36ECAF}">
      <dgm:prSet/>
      <dgm:spPr/>
      <dgm:t>
        <a:bodyPr/>
        <a:lstStyle/>
        <a:p>
          <a:endParaRPr lang="en-US"/>
        </a:p>
      </dgm:t>
    </dgm:pt>
    <dgm:pt modelId="{6D3AF86D-CFF2-4982-8B13-B48E1D9C6892}">
      <dgm:prSet/>
      <dgm:spPr/>
      <dgm:t>
        <a:bodyPr/>
        <a:lstStyle/>
        <a:p>
          <a:r>
            <a:rPr lang="en-US" dirty="0"/>
            <a:t>Money Order is $2.00 with max purchase of $1000</a:t>
          </a:r>
        </a:p>
      </dgm:t>
    </dgm:pt>
    <dgm:pt modelId="{356B0C79-49BA-4C76-9505-88E193B50FF1}" type="parTrans" cxnId="{1CED93BD-384F-4951-B610-4282561C5609}">
      <dgm:prSet/>
      <dgm:spPr/>
      <dgm:t>
        <a:bodyPr/>
        <a:lstStyle/>
        <a:p>
          <a:endParaRPr lang="en-US"/>
        </a:p>
      </dgm:t>
    </dgm:pt>
    <dgm:pt modelId="{2DCE99CC-4D78-4ECB-BFFD-29CE0B591FAD}" type="sibTrans" cxnId="{1CED93BD-384F-4951-B610-4282561C5609}">
      <dgm:prSet/>
      <dgm:spPr/>
      <dgm:t>
        <a:bodyPr/>
        <a:lstStyle/>
        <a:p>
          <a:endParaRPr lang="en-US"/>
        </a:p>
      </dgm:t>
    </dgm:pt>
    <dgm:pt modelId="{59526D80-46BE-48FC-B69B-22FC26EC267E}">
      <dgm:prSet/>
      <dgm:spPr/>
      <dgm:t>
        <a:bodyPr/>
        <a:lstStyle/>
        <a:p>
          <a:r>
            <a:rPr lang="en-US"/>
            <a:t>BB&amp;T Truist </a:t>
          </a:r>
        </a:p>
      </dgm:t>
    </dgm:pt>
    <dgm:pt modelId="{44ED91C8-3CD8-458F-A5FF-0C408AFF0F36}" type="parTrans" cxnId="{F6E56310-08CC-4D65-B24A-77BE04E5FCB9}">
      <dgm:prSet/>
      <dgm:spPr/>
      <dgm:t>
        <a:bodyPr/>
        <a:lstStyle/>
        <a:p>
          <a:endParaRPr lang="en-US"/>
        </a:p>
      </dgm:t>
    </dgm:pt>
    <dgm:pt modelId="{C51CBFB5-F051-4FF7-BA54-B93F7C48D2AF}" type="sibTrans" cxnId="{F6E56310-08CC-4D65-B24A-77BE04E5FCB9}">
      <dgm:prSet/>
      <dgm:spPr/>
      <dgm:t>
        <a:bodyPr/>
        <a:lstStyle/>
        <a:p>
          <a:endParaRPr lang="en-US"/>
        </a:p>
      </dgm:t>
    </dgm:pt>
    <dgm:pt modelId="{4DC7BDBD-9965-4F4A-B027-BBE6635D287D}">
      <dgm:prSet/>
      <dgm:spPr/>
      <dgm:t>
        <a:bodyPr/>
        <a:lstStyle/>
        <a:p>
          <a:r>
            <a:rPr lang="en-US"/>
            <a:t>Free Checking &amp; Savings account</a:t>
          </a:r>
        </a:p>
      </dgm:t>
    </dgm:pt>
    <dgm:pt modelId="{45168A15-8593-49D6-9BBA-80658CA2DDC4}" type="parTrans" cxnId="{4380AA35-8534-4F1F-A1E5-781C5FF3E9EA}">
      <dgm:prSet/>
      <dgm:spPr/>
      <dgm:t>
        <a:bodyPr/>
        <a:lstStyle/>
        <a:p>
          <a:endParaRPr lang="en-US"/>
        </a:p>
      </dgm:t>
    </dgm:pt>
    <dgm:pt modelId="{4D980AD2-CF94-49B5-825D-F7838F28A878}" type="sibTrans" cxnId="{4380AA35-8534-4F1F-A1E5-781C5FF3E9EA}">
      <dgm:prSet/>
      <dgm:spPr/>
      <dgm:t>
        <a:bodyPr/>
        <a:lstStyle/>
        <a:p>
          <a:endParaRPr lang="en-US"/>
        </a:p>
      </dgm:t>
    </dgm:pt>
    <dgm:pt modelId="{D9E5D541-1157-4EA5-8DED-52392FC3D864}">
      <dgm:prSet/>
      <dgm:spPr/>
      <dgm:t>
        <a:bodyPr/>
        <a:lstStyle/>
        <a:p>
          <a:r>
            <a:rPr lang="en-US"/>
            <a:t>$10 for official check</a:t>
          </a:r>
        </a:p>
      </dgm:t>
    </dgm:pt>
    <dgm:pt modelId="{A488CBBE-72BA-4DDE-BDE8-E554C0C553D7}" type="parTrans" cxnId="{3F9DB0FF-167F-477E-B415-C0ECE08533AA}">
      <dgm:prSet/>
      <dgm:spPr/>
      <dgm:t>
        <a:bodyPr/>
        <a:lstStyle/>
        <a:p>
          <a:endParaRPr lang="en-US"/>
        </a:p>
      </dgm:t>
    </dgm:pt>
    <dgm:pt modelId="{728A3C46-6209-4678-A9EC-90A6B3443C9E}" type="sibTrans" cxnId="{3F9DB0FF-167F-477E-B415-C0ECE08533AA}">
      <dgm:prSet/>
      <dgm:spPr/>
      <dgm:t>
        <a:bodyPr/>
        <a:lstStyle/>
        <a:p>
          <a:endParaRPr lang="en-US"/>
        </a:p>
      </dgm:t>
    </dgm:pt>
    <dgm:pt modelId="{4C579175-0078-4948-833C-F2770E0CEBB1}">
      <dgm:prSet/>
      <dgm:spPr/>
      <dgm:t>
        <a:bodyPr/>
        <a:lstStyle/>
        <a:p>
          <a:r>
            <a:rPr lang="en-US"/>
            <a:t>$5 for money order (max. $1,000)</a:t>
          </a:r>
        </a:p>
      </dgm:t>
    </dgm:pt>
    <dgm:pt modelId="{C4C029D6-3537-423A-A950-DCF43E14FC2F}" type="parTrans" cxnId="{D310FD85-BD17-416C-81FA-7C59D6E4AD45}">
      <dgm:prSet/>
      <dgm:spPr/>
      <dgm:t>
        <a:bodyPr/>
        <a:lstStyle/>
        <a:p>
          <a:endParaRPr lang="en-US"/>
        </a:p>
      </dgm:t>
    </dgm:pt>
    <dgm:pt modelId="{C93AC7F0-9BD5-4A2F-98F1-DF3F625FA001}" type="sibTrans" cxnId="{D310FD85-BD17-416C-81FA-7C59D6E4AD45}">
      <dgm:prSet/>
      <dgm:spPr/>
      <dgm:t>
        <a:bodyPr/>
        <a:lstStyle/>
        <a:p>
          <a:endParaRPr lang="en-US"/>
        </a:p>
      </dgm:t>
    </dgm:pt>
    <dgm:pt modelId="{09234127-6662-4150-BDB2-E9A8BD432065}" type="pres">
      <dgm:prSet presAssocID="{E01490F0-FD4A-4EDF-BE27-44183A258FB8}" presName="Name0" presStyleCnt="0">
        <dgm:presLayoutVars>
          <dgm:dir/>
          <dgm:animLvl val="lvl"/>
          <dgm:resizeHandles val="exact"/>
        </dgm:presLayoutVars>
      </dgm:prSet>
      <dgm:spPr/>
    </dgm:pt>
    <dgm:pt modelId="{FD8AA44C-0DF4-41C1-A4D8-AF041BB0FA7D}" type="pres">
      <dgm:prSet presAssocID="{E7ECCD0A-4CAE-4C71-B636-BE0100B468A4}" presName="linNode" presStyleCnt="0"/>
      <dgm:spPr/>
    </dgm:pt>
    <dgm:pt modelId="{C383919A-C1D4-4FD2-8CA9-002019D5CEE0}" type="pres">
      <dgm:prSet presAssocID="{E7ECCD0A-4CAE-4C71-B636-BE0100B468A4}" presName="parentText" presStyleLbl="node1" presStyleIdx="0" presStyleCnt="1">
        <dgm:presLayoutVars>
          <dgm:chMax val="1"/>
          <dgm:bulletEnabled val="1"/>
        </dgm:presLayoutVars>
      </dgm:prSet>
      <dgm:spPr/>
    </dgm:pt>
    <dgm:pt modelId="{C081EAF4-8E27-4009-A1F5-C3A4FBDD94C0}" type="pres">
      <dgm:prSet presAssocID="{E7ECCD0A-4CAE-4C71-B636-BE0100B468A4}" presName="descendantText" presStyleLbl="alignAccFollowNode1" presStyleIdx="0" presStyleCnt="1">
        <dgm:presLayoutVars>
          <dgm:bulletEnabled val="1"/>
        </dgm:presLayoutVars>
      </dgm:prSet>
      <dgm:spPr/>
    </dgm:pt>
  </dgm:ptLst>
  <dgm:cxnLst>
    <dgm:cxn modelId="{F6E56310-08CC-4D65-B24A-77BE04E5FCB9}" srcId="{E7ECCD0A-4CAE-4C71-B636-BE0100B468A4}" destId="{59526D80-46BE-48FC-B69B-22FC26EC267E}" srcOrd="1" destOrd="0" parTransId="{44ED91C8-3CD8-458F-A5FF-0C408AFF0F36}" sibTransId="{C51CBFB5-F051-4FF7-BA54-B93F7C48D2AF}"/>
    <dgm:cxn modelId="{8FE67016-A809-42E3-B547-34C80E77D87D}" type="presOf" srcId="{4C579175-0078-4948-833C-F2770E0CEBB1}" destId="{C081EAF4-8E27-4009-A1F5-C3A4FBDD94C0}" srcOrd="0" destOrd="7" presId="urn:microsoft.com/office/officeart/2005/8/layout/vList5"/>
    <dgm:cxn modelId="{4380AA35-8534-4F1F-A1E5-781C5FF3E9EA}" srcId="{59526D80-46BE-48FC-B69B-22FC26EC267E}" destId="{4DC7BDBD-9965-4F4A-B027-BBE6635D287D}" srcOrd="0" destOrd="0" parTransId="{45168A15-8593-49D6-9BBA-80658CA2DDC4}" sibTransId="{4D980AD2-CF94-49B5-825D-F7838F28A878}"/>
    <dgm:cxn modelId="{C486283B-1D1B-4993-9D31-4030E87A41D0}" type="presOf" srcId="{E7ECCD0A-4CAE-4C71-B636-BE0100B468A4}" destId="{C383919A-C1D4-4FD2-8CA9-002019D5CEE0}" srcOrd="0" destOrd="0" presId="urn:microsoft.com/office/officeart/2005/8/layout/vList5"/>
    <dgm:cxn modelId="{03847151-CB03-413F-BD2B-7D2C58397DDA}" srcId="{F4A41866-9ACC-44E3-B950-5A9A96B41233}" destId="{F3C69BF6-1FFE-4FC6-8D0E-4EA25A1D6F25}" srcOrd="0" destOrd="0" parTransId="{DD7FF964-AE9A-49E9-B566-C04545B9A73E}" sibTransId="{FF03F04E-C446-432A-94B0-E779C51831C7}"/>
    <dgm:cxn modelId="{16D74757-F331-455A-96A7-A3B5B65EDCCD}" type="presOf" srcId="{F3C69BF6-1FFE-4FC6-8D0E-4EA25A1D6F25}" destId="{C081EAF4-8E27-4009-A1F5-C3A4FBDD94C0}" srcOrd="0" destOrd="1" presId="urn:microsoft.com/office/officeart/2005/8/layout/vList5"/>
    <dgm:cxn modelId="{CE1CF459-51B9-4CF6-B2C1-7CF0C2EBF2FC}" srcId="{E7ECCD0A-4CAE-4C71-B636-BE0100B468A4}" destId="{F4A41866-9ACC-44E3-B950-5A9A96B41233}" srcOrd="0" destOrd="0" parTransId="{C2AD8912-2F52-414C-9088-00DC20863E71}" sibTransId="{0813D131-7D41-4519-BFA6-E26491CA7A08}"/>
    <dgm:cxn modelId="{D1B55B7D-A9E2-474F-9960-CC381F36ECAF}" srcId="{F4A41866-9ACC-44E3-B950-5A9A96B41233}" destId="{5F859367-1134-4147-9209-4C33CCAB86CE}" srcOrd="1" destOrd="0" parTransId="{0FFA5CDB-52AC-4051-A897-C9798456DA99}" sibTransId="{43FDCDC1-EE18-40A4-8D27-88167A103F5A}"/>
    <dgm:cxn modelId="{78F1C282-CA46-46DB-BB7C-75F3CE14DAAE}" srcId="{E01490F0-FD4A-4EDF-BE27-44183A258FB8}" destId="{E7ECCD0A-4CAE-4C71-B636-BE0100B468A4}" srcOrd="0" destOrd="0" parTransId="{A29F62D1-EC64-4353-8B75-6A5A110EEFA9}" sibTransId="{0916F083-1777-445D-8FED-6E05204B1B3A}"/>
    <dgm:cxn modelId="{D310FD85-BD17-416C-81FA-7C59D6E4AD45}" srcId="{59526D80-46BE-48FC-B69B-22FC26EC267E}" destId="{4C579175-0078-4948-833C-F2770E0CEBB1}" srcOrd="2" destOrd="0" parTransId="{C4C029D6-3537-423A-A950-DCF43E14FC2F}" sibTransId="{C93AC7F0-9BD5-4A2F-98F1-DF3F625FA001}"/>
    <dgm:cxn modelId="{18A8A7B1-7DE3-4309-A812-0A8AD771F398}" type="presOf" srcId="{4DC7BDBD-9965-4F4A-B027-BBE6635D287D}" destId="{C081EAF4-8E27-4009-A1F5-C3A4FBDD94C0}" srcOrd="0" destOrd="5" presId="urn:microsoft.com/office/officeart/2005/8/layout/vList5"/>
    <dgm:cxn modelId="{1CED93BD-384F-4951-B610-4282561C5609}" srcId="{F4A41866-9ACC-44E3-B950-5A9A96B41233}" destId="{6D3AF86D-CFF2-4982-8B13-B48E1D9C6892}" srcOrd="2" destOrd="0" parTransId="{356B0C79-49BA-4C76-9505-88E193B50FF1}" sibTransId="{2DCE99CC-4D78-4ECB-BFFD-29CE0B591FAD}"/>
    <dgm:cxn modelId="{FBF046C7-F2B9-4F63-9D41-AA00F3EFDC94}" type="presOf" srcId="{E01490F0-FD4A-4EDF-BE27-44183A258FB8}" destId="{09234127-6662-4150-BDB2-E9A8BD432065}" srcOrd="0" destOrd="0" presId="urn:microsoft.com/office/officeart/2005/8/layout/vList5"/>
    <dgm:cxn modelId="{3EF603D2-51C7-4F60-A232-AE17B8C9C7F1}" type="presOf" srcId="{5F859367-1134-4147-9209-4C33CCAB86CE}" destId="{C081EAF4-8E27-4009-A1F5-C3A4FBDD94C0}" srcOrd="0" destOrd="2" presId="urn:microsoft.com/office/officeart/2005/8/layout/vList5"/>
    <dgm:cxn modelId="{ACBE38EC-5DDC-4A42-8D1C-07B97D1626A0}" type="presOf" srcId="{F4A41866-9ACC-44E3-B950-5A9A96B41233}" destId="{C081EAF4-8E27-4009-A1F5-C3A4FBDD94C0}" srcOrd="0" destOrd="0" presId="urn:microsoft.com/office/officeart/2005/8/layout/vList5"/>
    <dgm:cxn modelId="{93ACF9F1-3F0A-4B1F-853A-49055645918F}" type="presOf" srcId="{D9E5D541-1157-4EA5-8DED-52392FC3D864}" destId="{C081EAF4-8E27-4009-A1F5-C3A4FBDD94C0}" srcOrd="0" destOrd="6" presId="urn:microsoft.com/office/officeart/2005/8/layout/vList5"/>
    <dgm:cxn modelId="{BECA12FB-606E-40A7-885E-68E410443E63}" type="presOf" srcId="{59526D80-46BE-48FC-B69B-22FC26EC267E}" destId="{C081EAF4-8E27-4009-A1F5-C3A4FBDD94C0}" srcOrd="0" destOrd="4" presId="urn:microsoft.com/office/officeart/2005/8/layout/vList5"/>
    <dgm:cxn modelId="{3F9DB0FF-167F-477E-B415-C0ECE08533AA}" srcId="{59526D80-46BE-48FC-B69B-22FC26EC267E}" destId="{D9E5D541-1157-4EA5-8DED-52392FC3D864}" srcOrd="1" destOrd="0" parTransId="{A488CBBE-72BA-4DDE-BDE8-E554C0C553D7}" sibTransId="{728A3C46-6209-4678-A9EC-90A6B3443C9E}"/>
    <dgm:cxn modelId="{B721B8FF-E3AD-4A67-A901-C0D63FE2AEFA}" type="presOf" srcId="{6D3AF86D-CFF2-4982-8B13-B48E1D9C6892}" destId="{C081EAF4-8E27-4009-A1F5-C3A4FBDD94C0}" srcOrd="0" destOrd="3" presId="urn:microsoft.com/office/officeart/2005/8/layout/vList5"/>
    <dgm:cxn modelId="{218BD3F1-A78F-4A5B-9792-4145675A898B}" type="presParOf" srcId="{09234127-6662-4150-BDB2-E9A8BD432065}" destId="{FD8AA44C-0DF4-41C1-A4D8-AF041BB0FA7D}" srcOrd="0" destOrd="0" presId="urn:microsoft.com/office/officeart/2005/8/layout/vList5"/>
    <dgm:cxn modelId="{363D530A-95B9-467E-94B3-B8DFF52ED98C}" type="presParOf" srcId="{FD8AA44C-0DF4-41C1-A4D8-AF041BB0FA7D}" destId="{C383919A-C1D4-4FD2-8CA9-002019D5CEE0}" srcOrd="0" destOrd="0" presId="urn:microsoft.com/office/officeart/2005/8/layout/vList5"/>
    <dgm:cxn modelId="{3BEF81FD-0FFF-4E32-82B3-7573572153F9}" type="presParOf" srcId="{FD8AA44C-0DF4-41C1-A4D8-AF041BB0FA7D}" destId="{C081EAF4-8E27-4009-A1F5-C3A4FBDD94C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6AD932-D20A-4E1B-9638-19AC15A8E435}" type="doc">
      <dgm:prSet loTypeId="urn:microsoft.com/office/officeart/2005/8/layout/vList5" loCatId="list" qsTypeId="urn:microsoft.com/office/officeart/2005/8/quickstyle/simple5" qsCatId="simple" csTypeId="urn:microsoft.com/office/officeart/2005/8/colors/accent6_2" csCatId="accent6" phldr="1"/>
      <dgm:spPr/>
      <dgm:t>
        <a:bodyPr/>
        <a:lstStyle/>
        <a:p>
          <a:endParaRPr lang="en-US"/>
        </a:p>
      </dgm:t>
    </dgm:pt>
    <dgm:pt modelId="{AF99D086-C321-401F-B26F-5970413B89C6}">
      <dgm:prSet/>
      <dgm:spPr/>
      <dgm:t>
        <a:bodyPr/>
        <a:lstStyle/>
        <a:p>
          <a:r>
            <a:rPr lang="en-US" dirty="0"/>
            <a:t>  Prepaid Cards</a:t>
          </a:r>
        </a:p>
      </dgm:t>
    </dgm:pt>
    <dgm:pt modelId="{1A51087C-DE0B-417E-8A9F-2C7A170B7E80}" type="parTrans" cxnId="{7DBA14F8-0307-480D-8501-2EF8A86E5115}">
      <dgm:prSet/>
      <dgm:spPr/>
      <dgm:t>
        <a:bodyPr/>
        <a:lstStyle/>
        <a:p>
          <a:endParaRPr lang="en-US"/>
        </a:p>
      </dgm:t>
    </dgm:pt>
    <dgm:pt modelId="{78FD4120-5618-406A-BF77-BBCEFC68004C}" type="sibTrans" cxnId="{7DBA14F8-0307-480D-8501-2EF8A86E5115}">
      <dgm:prSet/>
      <dgm:spPr/>
      <dgm:t>
        <a:bodyPr/>
        <a:lstStyle/>
        <a:p>
          <a:endParaRPr lang="en-US"/>
        </a:p>
      </dgm:t>
    </dgm:pt>
    <dgm:pt modelId="{D0A32AF9-8208-4899-A9F5-381759EFE263}">
      <dgm:prSet/>
      <dgm:spPr/>
      <dgm:t>
        <a:bodyPr/>
        <a:lstStyle/>
        <a:p>
          <a:r>
            <a:rPr lang="en-US" dirty="0"/>
            <a:t>CVS offers prepaid cards ranging from $4.50 - $4.95 per card</a:t>
          </a:r>
        </a:p>
      </dgm:t>
    </dgm:pt>
    <dgm:pt modelId="{FA746A80-4E05-4A1E-817F-7E032AB724E5}" type="parTrans" cxnId="{AE738388-6BF7-462F-8B49-F25FDB8FA79D}">
      <dgm:prSet/>
      <dgm:spPr/>
      <dgm:t>
        <a:bodyPr/>
        <a:lstStyle/>
        <a:p>
          <a:endParaRPr lang="en-US"/>
        </a:p>
      </dgm:t>
    </dgm:pt>
    <dgm:pt modelId="{E6388CCC-8F7B-43BA-A26A-5A8D3F5CF4B2}" type="sibTrans" cxnId="{AE738388-6BF7-462F-8B49-F25FDB8FA79D}">
      <dgm:prSet/>
      <dgm:spPr/>
      <dgm:t>
        <a:bodyPr/>
        <a:lstStyle/>
        <a:p>
          <a:endParaRPr lang="en-US"/>
        </a:p>
      </dgm:t>
    </dgm:pt>
    <dgm:pt modelId="{3A4A81F6-29B4-49FF-8495-4FCBDEE143F5}">
      <dgm:prSet/>
      <dgm:spPr/>
      <dgm:t>
        <a:bodyPr/>
        <a:lstStyle/>
        <a:p>
          <a:r>
            <a:rPr lang="en-US" dirty="0"/>
            <a:t> Money orders</a:t>
          </a:r>
        </a:p>
      </dgm:t>
    </dgm:pt>
    <dgm:pt modelId="{B59E4434-6658-47D2-A883-41763905B052}" type="parTrans" cxnId="{C80233DF-EBC6-4D62-9126-B4477641CA9D}">
      <dgm:prSet/>
      <dgm:spPr/>
      <dgm:t>
        <a:bodyPr/>
        <a:lstStyle/>
        <a:p>
          <a:endParaRPr lang="en-US"/>
        </a:p>
      </dgm:t>
    </dgm:pt>
    <dgm:pt modelId="{A443E92B-1C93-4347-A19B-E59333EC07D1}" type="sibTrans" cxnId="{C80233DF-EBC6-4D62-9126-B4477641CA9D}">
      <dgm:prSet/>
      <dgm:spPr/>
      <dgm:t>
        <a:bodyPr/>
        <a:lstStyle/>
        <a:p>
          <a:endParaRPr lang="en-US"/>
        </a:p>
      </dgm:t>
    </dgm:pt>
    <dgm:pt modelId="{BA5FDE4A-020A-4678-BD0C-1B9F133506D4}">
      <dgm:prSet/>
      <dgm:spPr/>
      <dgm:t>
        <a:bodyPr/>
        <a:lstStyle/>
        <a:p>
          <a:r>
            <a:rPr lang="en-US" dirty="0"/>
            <a:t>7-11 offers money orders up to $550 for $1.35</a:t>
          </a:r>
        </a:p>
      </dgm:t>
    </dgm:pt>
    <dgm:pt modelId="{6E8C740D-4C36-44E6-8E5A-07D072DD5F3B}" type="parTrans" cxnId="{6DAB5894-F378-473C-A98F-A11F4E383016}">
      <dgm:prSet/>
      <dgm:spPr/>
      <dgm:t>
        <a:bodyPr/>
        <a:lstStyle/>
        <a:p>
          <a:endParaRPr lang="en-US"/>
        </a:p>
      </dgm:t>
    </dgm:pt>
    <dgm:pt modelId="{D82530D3-EBEF-4F8D-907C-C6459BA5DA2C}" type="sibTrans" cxnId="{6DAB5894-F378-473C-A98F-A11F4E383016}">
      <dgm:prSet/>
      <dgm:spPr/>
      <dgm:t>
        <a:bodyPr/>
        <a:lstStyle/>
        <a:p>
          <a:endParaRPr lang="en-US"/>
        </a:p>
      </dgm:t>
    </dgm:pt>
    <dgm:pt modelId="{4852AB70-3BC3-4595-A5C4-742927539370}">
      <dgm:prSet/>
      <dgm:spPr/>
      <dgm:t>
        <a:bodyPr/>
        <a:lstStyle/>
        <a:p>
          <a:r>
            <a:rPr lang="en-US" dirty="0"/>
            <a:t>CVS offers money grams for $3.95</a:t>
          </a:r>
        </a:p>
      </dgm:t>
    </dgm:pt>
    <dgm:pt modelId="{7460BDC6-BD19-4CC7-A103-1C6F78B44750}" type="parTrans" cxnId="{385B632F-3051-48C5-8D70-0BB28F7B729F}">
      <dgm:prSet/>
      <dgm:spPr/>
      <dgm:t>
        <a:bodyPr/>
        <a:lstStyle/>
        <a:p>
          <a:endParaRPr lang="en-US"/>
        </a:p>
      </dgm:t>
    </dgm:pt>
    <dgm:pt modelId="{087E0B1B-7BF4-4919-8F17-0CC62A45982C}" type="sibTrans" cxnId="{385B632F-3051-48C5-8D70-0BB28F7B729F}">
      <dgm:prSet/>
      <dgm:spPr/>
      <dgm:t>
        <a:bodyPr/>
        <a:lstStyle/>
        <a:p>
          <a:endParaRPr lang="en-US"/>
        </a:p>
      </dgm:t>
    </dgm:pt>
    <dgm:pt modelId="{262C68B7-DA35-443B-BF11-BE850D0FBFAE}" type="pres">
      <dgm:prSet presAssocID="{0B6AD932-D20A-4E1B-9638-19AC15A8E435}" presName="Name0" presStyleCnt="0">
        <dgm:presLayoutVars>
          <dgm:dir/>
          <dgm:animLvl val="lvl"/>
          <dgm:resizeHandles val="exact"/>
        </dgm:presLayoutVars>
      </dgm:prSet>
      <dgm:spPr/>
    </dgm:pt>
    <dgm:pt modelId="{0663B1FE-F8A7-48D3-8C55-C5C19D2ECF80}" type="pres">
      <dgm:prSet presAssocID="{AF99D086-C321-401F-B26F-5970413B89C6}" presName="linNode" presStyleCnt="0"/>
      <dgm:spPr/>
    </dgm:pt>
    <dgm:pt modelId="{89CA449A-5731-482A-87C1-F3CC2E58C30C}" type="pres">
      <dgm:prSet presAssocID="{AF99D086-C321-401F-B26F-5970413B89C6}" presName="parentText" presStyleLbl="node1" presStyleIdx="0" presStyleCnt="2">
        <dgm:presLayoutVars>
          <dgm:chMax val="1"/>
          <dgm:bulletEnabled val="1"/>
        </dgm:presLayoutVars>
      </dgm:prSet>
      <dgm:spPr/>
    </dgm:pt>
    <dgm:pt modelId="{ACAD0C95-0E1D-4192-9D7A-05453AF06E13}" type="pres">
      <dgm:prSet presAssocID="{AF99D086-C321-401F-B26F-5970413B89C6}" presName="descendantText" presStyleLbl="alignAccFollowNode1" presStyleIdx="0" presStyleCnt="2" custLinFactNeighborY="0">
        <dgm:presLayoutVars>
          <dgm:bulletEnabled val="1"/>
        </dgm:presLayoutVars>
      </dgm:prSet>
      <dgm:spPr/>
    </dgm:pt>
    <dgm:pt modelId="{F325037C-9B62-4917-B621-348DB64A39AA}" type="pres">
      <dgm:prSet presAssocID="{78FD4120-5618-406A-BF77-BBCEFC68004C}" presName="sp" presStyleCnt="0"/>
      <dgm:spPr/>
    </dgm:pt>
    <dgm:pt modelId="{A967DEF3-646A-4956-AF41-B75D296C1D5D}" type="pres">
      <dgm:prSet presAssocID="{3A4A81F6-29B4-49FF-8495-4FCBDEE143F5}" presName="linNode" presStyleCnt="0"/>
      <dgm:spPr/>
    </dgm:pt>
    <dgm:pt modelId="{8323837A-D138-4F72-8880-D398C166BAB3}" type="pres">
      <dgm:prSet presAssocID="{3A4A81F6-29B4-49FF-8495-4FCBDEE143F5}" presName="parentText" presStyleLbl="node1" presStyleIdx="1" presStyleCnt="2">
        <dgm:presLayoutVars>
          <dgm:chMax val="1"/>
          <dgm:bulletEnabled val="1"/>
        </dgm:presLayoutVars>
      </dgm:prSet>
      <dgm:spPr/>
    </dgm:pt>
    <dgm:pt modelId="{980A0CA5-00D6-4C28-88F6-A5A2547A8544}" type="pres">
      <dgm:prSet presAssocID="{3A4A81F6-29B4-49FF-8495-4FCBDEE143F5}" presName="descendantText" presStyleLbl="alignAccFollowNode1" presStyleIdx="1" presStyleCnt="2">
        <dgm:presLayoutVars>
          <dgm:bulletEnabled val="1"/>
        </dgm:presLayoutVars>
      </dgm:prSet>
      <dgm:spPr/>
    </dgm:pt>
  </dgm:ptLst>
  <dgm:cxnLst>
    <dgm:cxn modelId="{385B632F-3051-48C5-8D70-0BB28F7B729F}" srcId="{3A4A81F6-29B4-49FF-8495-4FCBDEE143F5}" destId="{4852AB70-3BC3-4595-A5C4-742927539370}" srcOrd="1" destOrd="0" parTransId="{7460BDC6-BD19-4CC7-A103-1C6F78B44750}" sibTransId="{087E0B1B-7BF4-4919-8F17-0CC62A45982C}"/>
    <dgm:cxn modelId="{3F45E230-A202-45ED-B97E-FE7495A7C6FB}" type="presOf" srcId="{4852AB70-3BC3-4595-A5C4-742927539370}" destId="{980A0CA5-00D6-4C28-88F6-A5A2547A8544}" srcOrd="0" destOrd="1" presId="urn:microsoft.com/office/officeart/2005/8/layout/vList5"/>
    <dgm:cxn modelId="{4DCE0867-B052-4591-B831-D3894BB54036}" type="presOf" srcId="{AF99D086-C321-401F-B26F-5970413B89C6}" destId="{89CA449A-5731-482A-87C1-F3CC2E58C30C}" srcOrd="0" destOrd="0" presId="urn:microsoft.com/office/officeart/2005/8/layout/vList5"/>
    <dgm:cxn modelId="{B787E06C-0967-4036-BA00-09F358B0AF02}" type="presOf" srcId="{BA5FDE4A-020A-4678-BD0C-1B9F133506D4}" destId="{980A0CA5-00D6-4C28-88F6-A5A2547A8544}" srcOrd="0" destOrd="0" presId="urn:microsoft.com/office/officeart/2005/8/layout/vList5"/>
    <dgm:cxn modelId="{75C7A779-4E89-44B5-ABC2-A0DFB620EC32}" type="presOf" srcId="{3A4A81F6-29B4-49FF-8495-4FCBDEE143F5}" destId="{8323837A-D138-4F72-8880-D398C166BAB3}" srcOrd="0" destOrd="0" presId="urn:microsoft.com/office/officeart/2005/8/layout/vList5"/>
    <dgm:cxn modelId="{72E23E80-31D7-49AC-97D7-18F4A0764B21}" type="presOf" srcId="{D0A32AF9-8208-4899-A9F5-381759EFE263}" destId="{ACAD0C95-0E1D-4192-9D7A-05453AF06E13}" srcOrd="0" destOrd="0" presId="urn:microsoft.com/office/officeart/2005/8/layout/vList5"/>
    <dgm:cxn modelId="{AE738388-6BF7-462F-8B49-F25FDB8FA79D}" srcId="{AF99D086-C321-401F-B26F-5970413B89C6}" destId="{D0A32AF9-8208-4899-A9F5-381759EFE263}" srcOrd="0" destOrd="0" parTransId="{FA746A80-4E05-4A1E-817F-7E032AB724E5}" sibTransId="{E6388CCC-8F7B-43BA-A26A-5A8D3F5CF4B2}"/>
    <dgm:cxn modelId="{6DAB5894-F378-473C-A98F-A11F4E383016}" srcId="{3A4A81F6-29B4-49FF-8495-4FCBDEE143F5}" destId="{BA5FDE4A-020A-4678-BD0C-1B9F133506D4}" srcOrd="0" destOrd="0" parTransId="{6E8C740D-4C36-44E6-8E5A-07D072DD5F3B}" sibTransId="{D82530D3-EBEF-4F8D-907C-C6459BA5DA2C}"/>
    <dgm:cxn modelId="{C80233DF-EBC6-4D62-9126-B4477641CA9D}" srcId="{0B6AD932-D20A-4E1B-9638-19AC15A8E435}" destId="{3A4A81F6-29B4-49FF-8495-4FCBDEE143F5}" srcOrd="1" destOrd="0" parTransId="{B59E4434-6658-47D2-A883-41763905B052}" sibTransId="{A443E92B-1C93-4347-A19B-E59333EC07D1}"/>
    <dgm:cxn modelId="{610D02F2-78AA-4822-A5F4-C28DDB2F4805}" type="presOf" srcId="{0B6AD932-D20A-4E1B-9638-19AC15A8E435}" destId="{262C68B7-DA35-443B-BF11-BE850D0FBFAE}" srcOrd="0" destOrd="0" presId="urn:microsoft.com/office/officeart/2005/8/layout/vList5"/>
    <dgm:cxn modelId="{7DBA14F8-0307-480D-8501-2EF8A86E5115}" srcId="{0B6AD932-D20A-4E1B-9638-19AC15A8E435}" destId="{AF99D086-C321-401F-B26F-5970413B89C6}" srcOrd="0" destOrd="0" parTransId="{1A51087C-DE0B-417E-8A9F-2C7A170B7E80}" sibTransId="{78FD4120-5618-406A-BF77-BBCEFC68004C}"/>
    <dgm:cxn modelId="{81508E30-C9D8-4E23-9F3B-279C05944F20}" type="presParOf" srcId="{262C68B7-DA35-443B-BF11-BE850D0FBFAE}" destId="{0663B1FE-F8A7-48D3-8C55-C5C19D2ECF80}" srcOrd="0" destOrd="0" presId="urn:microsoft.com/office/officeart/2005/8/layout/vList5"/>
    <dgm:cxn modelId="{DA5DDDD7-341F-4859-9AA3-105FF3CAAEC1}" type="presParOf" srcId="{0663B1FE-F8A7-48D3-8C55-C5C19D2ECF80}" destId="{89CA449A-5731-482A-87C1-F3CC2E58C30C}" srcOrd="0" destOrd="0" presId="urn:microsoft.com/office/officeart/2005/8/layout/vList5"/>
    <dgm:cxn modelId="{7E61E618-D716-48F1-9790-30D3763BF096}" type="presParOf" srcId="{0663B1FE-F8A7-48D3-8C55-C5C19D2ECF80}" destId="{ACAD0C95-0E1D-4192-9D7A-05453AF06E13}" srcOrd="1" destOrd="0" presId="urn:microsoft.com/office/officeart/2005/8/layout/vList5"/>
    <dgm:cxn modelId="{186EF0A4-3E09-4ADF-8A79-0B9698D2400F}" type="presParOf" srcId="{262C68B7-DA35-443B-BF11-BE850D0FBFAE}" destId="{F325037C-9B62-4917-B621-348DB64A39AA}" srcOrd="1" destOrd="0" presId="urn:microsoft.com/office/officeart/2005/8/layout/vList5"/>
    <dgm:cxn modelId="{D586FC53-1CE6-42A0-84A9-2A614AEFB3D6}" type="presParOf" srcId="{262C68B7-DA35-443B-BF11-BE850D0FBFAE}" destId="{A967DEF3-646A-4956-AF41-B75D296C1D5D}" srcOrd="2" destOrd="0" presId="urn:microsoft.com/office/officeart/2005/8/layout/vList5"/>
    <dgm:cxn modelId="{4B3965BB-7235-4D6A-8634-C8E7C612F9D6}" type="presParOf" srcId="{A967DEF3-646A-4956-AF41-B75D296C1D5D}" destId="{8323837A-D138-4F72-8880-D398C166BAB3}" srcOrd="0" destOrd="0" presId="urn:microsoft.com/office/officeart/2005/8/layout/vList5"/>
    <dgm:cxn modelId="{F6C883C8-80F5-4228-BF8C-C135918FDB00}" type="presParOf" srcId="{A967DEF3-646A-4956-AF41-B75D296C1D5D}" destId="{980A0CA5-00D6-4C28-88F6-A5A2547A8544}"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2D6303-71A6-4805-A892-5BFF114F3806}"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61941C74-6753-49D0-BB11-09D0895436E6}">
      <dgm:prSet/>
      <dgm:spPr>
        <a:solidFill>
          <a:schemeClr val="bg1"/>
        </a:solidFill>
      </dgm:spPr>
      <dgm:t>
        <a:bodyPr/>
        <a:lstStyle/>
        <a:p>
          <a:r>
            <a:rPr lang="en-US" dirty="0"/>
            <a:t>International students can use Flywire to make a payment. If you choose this option, please make sure you choose University of North Texas Health Science Center and not the University of North Texas Denton campus.</a:t>
          </a:r>
        </a:p>
      </dgm:t>
    </dgm:pt>
    <dgm:pt modelId="{A64E6751-C037-4329-9590-D8E65951F6BC}" type="parTrans" cxnId="{4E42ABB5-4BF8-4A9C-B7F2-0EFB0EFEB221}">
      <dgm:prSet/>
      <dgm:spPr/>
      <dgm:t>
        <a:bodyPr/>
        <a:lstStyle/>
        <a:p>
          <a:endParaRPr lang="en-US"/>
        </a:p>
      </dgm:t>
    </dgm:pt>
    <dgm:pt modelId="{3D176B07-DC0C-4F38-B5B5-B3AD2B973BBC}" type="sibTrans" cxnId="{4E42ABB5-4BF8-4A9C-B7F2-0EFB0EFEB221}">
      <dgm:prSet/>
      <dgm:spPr>
        <a:solidFill>
          <a:srgbClr val="253746">
            <a:alpha val="90000"/>
          </a:srgbClr>
        </a:solidFill>
      </dgm:spPr>
      <dgm:t>
        <a:bodyPr/>
        <a:lstStyle/>
        <a:p>
          <a:endParaRPr lang="en-US"/>
        </a:p>
      </dgm:t>
    </dgm:pt>
    <dgm:pt modelId="{F3B57B25-5577-4048-8CC8-CD112946ECF2}">
      <dgm:prSet custT="1"/>
      <dgm:spPr>
        <a:solidFill>
          <a:srgbClr val="007D92"/>
        </a:solidFill>
      </dgm:spPr>
      <dgm:t>
        <a:bodyPr/>
        <a:lstStyle/>
        <a:p>
          <a:pPr algn="ctr"/>
          <a:r>
            <a:rPr lang="en-US" sz="2000" dirty="0"/>
            <a:t> Go to pay.flywire.com</a:t>
          </a:r>
        </a:p>
      </dgm:t>
    </dgm:pt>
    <dgm:pt modelId="{EA1C984E-5A83-48F6-9FF7-151295D82455}" type="parTrans" cxnId="{D57DB0BC-158C-43CE-859F-CFB989D6311C}">
      <dgm:prSet/>
      <dgm:spPr/>
      <dgm:t>
        <a:bodyPr/>
        <a:lstStyle/>
        <a:p>
          <a:endParaRPr lang="en-US"/>
        </a:p>
      </dgm:t>
    </dgm:pt>
    <dgm:pt modelId="{E798204C-70A8-4BEF-803D-B4BCB2763D7E}" type="sibTrans" cxnId="{D57DB0BC-158C-43CE-859F-CFB989D6311C}">
      <dgm:prSet/>
      <dgm:spPr>
        <a:solidFill>
          <a:srgbClr val="253746">
            <a:alpha val="90000"/>
          </a:srgbClr>
        </a:solidFill>
      </dgm:spPr>
      <dgm:t>
        <a:bodyPr/>
        <a:lstStyle/>
        <a:p>
          <a:endParaRPr lang="en-US"/>
        </a:p>
      </dgm:t>
    </dgm:pt>
    <dgm:pt modelId="{A5E94150-C9AD-4634-9B45-D677A3FD3E45}">
      <dgm:prSet custT="1"/>
      <dgm:spPr>
        <a:solidFill>
          <a:srgbClr val="007D92"/>
        </a:solidFill>
      </dgm:spPr>
      <dgm:t>
        <a:bodyPr/>
        <a:lstStyle/>
        <a:p>
          <a:pPr algn="ctr"/>
          <a:r>
            <a:rPr lang="en-US" sz="1800" dirty="0"/>
            <a:t>Find your educational institution (</a:t>
          </a:r>
          <a:r>
            <a:rPr lang="en-US" sz="1800" b="1" dirty="0"/>
            <a:t>University of North Texas Health Science Center</a:t>
          </a:r>
          <a:r>
            <a:rPr lang="en-US" sz="1800" dirty="0"/>
            <a:t>), select your country, and choose a payment method. Fill in your details, make your payment, and receive your confirmation.</a:t>
          </a:r>
        </a:p>
      </dgm:t>
    </dgm:pt>
    <dgm:pt modelId="{215ECA77-C5BC-4D04-A124-8FDE8A7000F9}" type="parTrans" cxnId="{D3AE28BB-35E6-47E4-9921-D1C9CBBF4D74}">
      <dgm:prSet/>
      <dgm:spPr/>
      <dgm:t>
        <a:bodyPr/>
        <a:lstStyle/>
        <a:p>
          <a:endParaRPr lang="en-US"/>
        </a:p>
      </dgm:t>
    </dgm:pt>
    <dgm:pt modelId="{828384DF-CC3D-47F3-8BF4-3519899E897E}" type="sibTrans" cxnId="{D3AE28BB-35E6-47E4-9921-D1C9CBBF4D74}">
      <dgm:prSet/>
      <dgm:spPr>
        <a:solidFill>
          <a:srgbClr val="253746">
            <a:alpha val="90000"/>
          </a:srgbClr>
        </a:solidFill>
      </dgm:spPr>
      <dgm:t>
        <a:bodyPr/>
        <a:lstStyle/>
        <a:p>
          <a:endParaRPr lang="en-US"/>
        </a:p>
      </dgm:t>
    </dgm:pt>
    <dgm:pt modelId="{F761CFB0-C12F-4472-8CAD-EEA0AE6D8BC0}">
      <dgm:prSet custT="1"/>
      <dgm:spPr>
        <a:solidFill>
          <a:srgbClr val="007D92"/>
        </a:solidFill>
      </dgm:spPr>
      <dgm:t>
        <a:bodyPr/>
        <a:lstStyle/>
        <a:p>
          <a:pPr algn="ctr"/>
          <a:r>
            <a:rPr lang="en-US" sz="1800" dirty="0"/>
            <a:t>If you have any questions, you may contact Flywire at:</a:t>
          </a:r>
        </a:p>
      </dgm:t>
    </dgm:pt>
    <dgm:pt modelId="{BD308E65-2223-4B22-AA53-31667D716509}" type="parTrans" cxnId="{1E1281DC-141A-497A-A5D3-95898793E6DD}">
      <dgm:prSet/>
      <dgm:spPr/>
      <dgm:t>
        <a:bodyPr/>
        <a:lstStyle/>
        <a:p>
          <a:endParaRPr lang="en-US"/>
        </a:p>
      </dgm:t>
    </dgm:pt>
    <dgm:pt modelId="{5CAD37F9-A3E6-41E3-B455-73AAE7495CAB}" type="sibTrans" cxnId="{1E1281DC-141A-497A-A5D3-95898793E6DD}">
      <dgm:prSet/>
      <dgm:spPr/>
      <dgm:t>
        <a:bodyPr/>
        <a:lstStyle/>
        <a:p>
          <a:endParaRPr lang="en-US"/>
        </a:p>
      </dgm:t>
    </dgm:pt>
    <dgm:pt modelId="{42F58429-D9AD-4F14-A943-2CA64038E0C1}">
      <dgm:prSet custT="1"/>
      <dgm:spPr>
        <a:solidFill>
          <a:srgbClr val="007D92"/>
        </a:solidFill>
      </dgm:spPr>
      <dgm:t>
        <a:bodyPr/>
        <a:lstStyle/>
        <a:p>
          <a:pPr algn="ctr"/>
          <a:r>
            <a:rPr lang="en-US" sz="1800" dirty="0"/>
            <a:t>Phone: 1-800-346-9252</a:t>
          </a:r>
        </a:p>
      </dgm:t>
    </dgm:pt>
    <dgm:pt modelId="{DA9ADEF5-1B7C-4A0F-8F10-E246B4709AA3}" type="parTrans" cxnId="{264AF06C-EED1-414B-BA7A-BC7DBBC4F437}">
      <dgm:prSet/>
      <dgm:spPr/>
      <dgm:t>
        <a:bodyPr/>
        <a:lstStyle/>
        <a:p>
          <a:endParaRPr lang="en-US"/>
        </a:p>
      </dgm:t>
    </dgm:pt>
    <dgm:pt modelId="{E423E24A-F8ED-448A-A9AB-3711C86979D9}" type="sibTrans" cxnId="{264AF06C-EED1-414B-BA7A-BC7DBBC4F437}">
      <dgm:prSet/>
      <dgm:spPr/>
      <dgm:t>
        <a:bodyPr/>
        <a:lstStyle/>
        <a:p>
          <a:endParaRPr lang="en-US"/>
        </a:p>
      </dgm:t>
    </dgm:pt>
    <dgm:pt modelId="{3B2ADB04-D6C3-4D56-9DB3-7884AE5A51A4}">
      <dgm:prSet custT="1"/>
      <dgm:spPr>
        <a:solidFill>
          <a:srgbClr val="007D92"/>
        </a:solidFill>
      </dgm:spPr>
      <dgm:t>
        <a:bodyPr/>
        <a:lstStyle/>
        <a:p>
          <a:pPr algn="ctr"/>
          <a:r>
            <a:rPr lang="en-US" sz="1800" dirty="0"/>
            <a:t>Email:</a:t>
          </a:r>
          <a:r>
            <a:rPr lang="en-US" sz="1800" dirty="0">
              <a:solidFill>
                <a:srgbClr val="FFFFFF"/>
              </a:solidFill>
            </a:rPr>
            <a:t> </a:t>
          </a:r>
          <a:r>
            <a:rPr lang="en-US" sz="1800" i="1" u="sng" dirty="0">
              <a:solidFill>
                <a:srgbClr val="FFFFFF"/>
              </a:solidFill>
              <a:hlinkClick xmlns:r="http://schemas.openxmlformats.org/officeDocument/2006/relationships" r:id="rId1">
                <a:extLst>
                  <a:ext uri="{A12FA001-AC4F-418D-AE19-62706E023703}">
                    <ahyp:hlinkClr xmlns:ahyp="http://schemas.microsoft.com/office/drawing/2018/hyperlinkcolor" val="tx"/>
                  </a:ext>
                </a:extLst>
              </a:hlinkClick>
            </a:rPr>
            <a:t>support@flywire.com</a:t>
          </a:r>
          <a:endParaRPr lang="en-US" sz="1800" dirty="0">
            <a:solidFill>
              <a:srgbClr val="FFFFFF"/>
            </a:solidFill>
          </a:endParaRPr>
        </a:p>
      </dgm:t>
    </dgm:pt>
    <dgm:pt modelId="{00DEA48F-B8A5-4DF0-8AC6-864D72902D8B}" type="parTrans" cxnId="{3DA92E5A-10C9-49D8-A2D6-44FB2A68373F}">
      <dgm:prSet/>
      <dgm:spPr/>
      <dgm:t>
        <a:bodyPr/>
        <a:lstStyle/>
        <a:p>
          <a:endParaRPr lang="en-US"/>
        </a:p>
      </dgm:t>
    </dgm:pt>
    <dgm:pt modelId="{B8EAF0C0-7696-470F-80AC-79AAAED2C5AE}" type="sibTrans" cxnId="{3DA92E5A-10C9-49D8-A2D6-44FB2A68373F}">
      <dgm:prSet/>
      <dgm:spPr/>
      <dgm:t>
        <a:bodyPr/>
        <a:lstStyle/>
        <a:p>
          <a:endParaRPr lang="en-US"/>
        </a:p>
      </dgm:t>
    </dgm:pt>
    <dgm:pt modelId="{E7B281A1-0F85-4B84-A256-635FC7868F77}">
      <dgm:prSet custT="1"/>
      <dgm:spPr>
        <a:solidFill>
          <a:srgbClr val="007D92"/>
        </a:solidFill>
      </dgm:spPr>
      <dgm:t>
        <a:bodyPr/>
        <a:lstStyle/>
        <a:p>
          <a:pPr algn="ctr"/>
          <a:r>
            <a:rPr lang="en-US" sz="1800" i="1" u="sng" dirty="0">
              <a:solidFill>
                <a:srgbClr val="FFFFFF"/>
              </a:solidFill>
              <a:hlinkClick xmlns:r="http://schemas.openxmlformats.org/officeDocument/2006/relationships" r:id="rId2">
                <a:extLst>
                  <a:ext uri="{A12FA001-AC4F-418D-AE19-62706E023703}">
                    <ahyp:hlinkClr xmlns:ahyp="http://schemas.microsoft.com/office/drawing/2018/hyperlinkcolor" val="tx"/>
                  </a:ext>
                </a:extLst>
              </a:hlinkClick>
            </a:rPr>
            <a:t>flywire.com/help</a:t>
          </a:r>
          <a:r>
            <a:rPr lang="en-US" sz="1800" u="sng" dirty="0">
              <a:solidFill>
                <a:srgbClr val="FFFFFF"/>
              </a:solidFill>
              <a:hlinkClick xmlns:r="http://schemas.openxmlformats.org/officeDocument/2006/relationships" r:id="rId2">
                <a:extLst>
                  <a:ext uri="{A12FA001-AC4F-418D-AE19-62706E023703}">
                    <ahyp:hlinkClr xmlns:ahyp="http://schemas.microsoft.com/office/drawing/2018/hyperlinkcolor" val="tx"/>
                  </a:ext>
                </a:extLst>
              </a:hlinkClick>
            </a:rPr>
            <a:t> </a:t>
          </a:r>
          <a:endParaRPr lang="en-US" sz="1800" dirty="0">
            <a:solidFill>
              <a:srgbClr val="FFFFFF"/>
            </a:solidFill>
          </a:endParaRPr>
        </a:p>
      </dgm:t>
    </dgm:pt>
    <dgm:pt modelId="{40D3E763-BA39-4055-B595-88CC0EE08D5C}" type="parTrans" cxnId="{E05E3A19-AE40-45FC-93CF-3C6D9122A1FD}">
      <dgm:prSet/>
      <dgm:spPr/>
      <dgm:t>
        <a:bodyPr/>
        <a:lstStyle/>
        <a:p>
          <a:endParaRPr lang="en-US"/>
        </a:p>
      </dgm:t>
    </dgm:pt>
    <dgm:pt modelId="{A0E44C0F-D7ED-413B-BF43-FC08117CFE51}" type="sibTrans" cxnId="{E05E3A19-AE40-45FC-93CF-3C6D9122A1FD}">
      <dgm:prSet/>
      <dgm:spPr/>
      <dgm:t>
        <a:bodyPr/>
        <a:lstStyle/>
        <a:p>
          <a:endParaRPr lang="en-US"/>
        </a:p>
      </dgm:t>
    </dgm:pt>
    <dgm:pt modelId="{CF677BC9-B8CC-47BF-B398-DCBFECAF58DA}" type="pres">
      <dgm:prSet presAssocID="{272D6303-71A6-4805-A892-5BFF114F3806}" presName="outerComposite" presStyleCnt="0">
        <dgm:presLayoutVars>
          <dgm:chMax val="5"/>
          <dgm:dir/>
          <dgm:resizeHandles val="exact"/>
        </dgm:presLayoutVars>
      </dgm:prSet>
      <dgm:spPr/>
    </dgm:pt>
    <dgm:pt modelId="{B9D3A783-BE75-45F1-BB46-68981B06F726}" type="pres">
      <dgm:prSet presAssocID="{272D6303-71A6-4805-A892-5BFF114F3806}" presName="dummyMaxCanvas" presStyleCnt="0">
        <dgm:presLayoutVars/>
      </dgm:prSet>
      <dgm:spPr/>
    </dgm:pt>
    <dgm:pt modelId="{082FEFD5-1504-4964-AB34-E077196AE800}" type="pres">
      <dgm:prSet presAssocID="{272D6303-71A6-4805-A892-5BFF114F3806}" presName="FourNodes_1" presStyleLbl="node1" presStyleIdx="0" presStyleCnt="4" custScaleY="67342">
        <dgm:presLayoutVars>
          <dgm:bulletEnabled val="1"/>
        </dgm:presLayoutVars>
      </dgm:prSet>
      <dgm:spPr/>
    </dgm:pt>
    <dgm:pt modelId="{5E484AE8-CBA9-467D-BE7C-6EC4E5A5B44C}" type="pres">
      <dgm:prSet presAssocID="{272D6303-71A6-4805-A892-5BFF114F3806}" presName="FourNodes_2" presStyleLbl="node1" presStyleIdx="1" presStyleCnt="4" custLinFactY="-416" custLinFactNeighborX="-3914" custLinFactNeighborY="-100000">
        <dgm:presLayoutVars>
          <dgm:bulletEnabled val="1"/>
        </dgm:presLayoutVars>
      </dgm:prSet>
      <dgm:spPr/>
    </dgm:pt>
    <dgm:pt modelId="{5D55E869-F892-47DA-A440-5942B6992AD3}" type="pres">
      <dgm:prSet presAssocID="{272D6303-71A6-4805-A892-5BFF114F3806}" presName="FourNodes_3" presStyleLbl="node1" presStyleIdx="2" presStyleCnt="4" custScaleY="96704" custLinFactY="-1724" custLinFactNeighborX="-3715" custLinFactNeighborY="-100000">
        <dgm:presLayoutVars>
          <dgm:bulletEnabled val="1"/>
        </dgm:presLayoutVars>
      </dgm:prSet>
      <dgm:spPr/>
    </dgm:pt>
    <dgm:pt modelId="{4A43D9E1-691D-4FCB-9783-1E31DE2433C3}" type="pres">
      <dgm:prSet presAssocID="{272D6303-71A6-4805-A892-5BFF114F3806}" presName="FourNodes_4" presStyleLbl="node1" presStyleIdx="3" presStyleCnt="4" custScaleY="146972" custLinFactNeighborX="-688" custLinFactNeighborY="-47559">
        <dgm:presLayoutVars>
          <dgm:bulletEnabled val="1"/>
        </dgm:presLayoutVars>
      </dgm:prSet>
      <dgm:spPr/>
    </dgm:pt>
    <dgm:pt modelId="{CBB6FBA4-21BB-4CAF-9933-A2DCDB62EB36}" type="pres">
      <dgm:prSet presAssocID="{272D6303-71A6-4805-A892-5BFF114F3806}" presName="FourConn_1-2" presStyleLbl="fgAccFollowNode1" presStyleIdx="0" presStyleCnt="3">
        <dgm:presLayoutVars>
          <dgm:bulletEnabled val="1"/>
        </dgm:presLayoutVars>
      </dgm:prSet>
      <dgm:spPr/>
    </dgm:pt>
    <dgm:pt modelId="{67B92A48-DB19-4C36-B88D-C6A1713275E8}" type="pres">
      <dgm:prSet presAssocID="{272D6303-71A6-4805-A892-5BFF114F3806}" presName="FourConn_2-3" presStyleLbl="fgAccFollowNode1" presStyleIdx="1" presStyleCnt="3">
        <dgm:presLayoutVars>
          <dgm:bulletEnabled val="1"/>
        </dgm:presLayoutVars>
      </dgm:prSet>
      <dgm:spPr/>
    </dgm:pt>
    <dgm:pt modelId="{AB0399D8-8171-4A20-9760-6B260D74CEA6}" type="pres">
      <dgm:prSet presAssocID="{272D6303-71A6-4805-A892-5BFF114F3806}" presName="FourConn_3-4" presStyleLbl="fgAccFollowNode1" presStyleIdx="2" presStyleCnt="3">
        <dgm:presLayoutVars>
          <dgm:bulletEnabled val="1"/>
        </dgm:presLayoutVars>
      </dgm:prSet>
      <dgm:spPr/>
    </dgm:pt>
    <dgm:pt modelId="{98779CC2-C653-4437-83EB-6F25D0849796}" type="pres">
      <dgm:prSet presAssocID="{272D6303-71A6-4805-A892-5BFF114F3806}" presName="FourNodes_1_text" presStyleLbl="node1" presStyleIdx="3" presStyleCnt="4">
        <dgm:presLayoutVars>
          <dgm:bulletEnabled val="1"/>
        </dgm:presLayoutVars>
      </dgm:prSet>
      <dgm:spPr/>
    </dgm:pt>
    <dgm:pt modelId="{793D2A31-947A-4B8F-AE89-248D640F6B2F}" type="pres">
      <dgm:prSet presAssocID="{272D6303-71A6-4805-A892-5BFF114F3806}" presName="FourNodes_2_text" presStyleLbl="node1" presStyleIdx="3" presStyleCnt="4">
        <dgm:presLayoutVars>
          <dgm:bulletEnabled val="1"/>
        </dgm:presLayoutVars>
      </dgm:prSet>
      <dgm:spPr/>
    </dgm:pt>
    <dgm:pt modelId="{E7E70BCB-6175-4A7F-9FA2-2A65DA75A9E8}" type="pres">
      <dgm:prSet presAssocID="{272D6303-71A6-4805-A892-5BFF114F3806}" presName="FourNodes_3_text" presStyleLbl="node1" presStyleIdx="3" presStyleCnt="4">
        <dgm:presLayoutVars>
          <dgm:bulletEnabled val="1"/>
        </dgm:presLayoutVars>
      </dgm:prSet>
      <dgm:spPr/>
    </dgm:pt>
    <dgm:pt modelId="{7A611487-3300-458C-B675-41A1DDA7550F}" type="pres">
      <dgm:prSet presAssocID="{272D6303-71A6-4805-A892-5BFF114F3806}" presName="FourNodes_4_text" presStyleLbl="node1" presStyleIdx="3" presStyleCnt="4">
        <dgm:presLayoutVars>
          <dgm:bulletEnabled val="1"/>
        </dgm:presLayoutVars>
      </dgm:prSet>
      <dgm:spPr/>
    </dgm:pt>
  </dgm:ptLst>
  <dgm:cxnLst>
    <dgm:cxn modelId="{0AF99A04-2BB2-4FB7-9331-938EA19B2133}" type="presOf" srcId="{828384DF-CC3D-47F3-8BF4-3519899E897E}" destId="{AB0399D8-8171-4A20-9760-6B260D74CEA6}" srcOrd="0" destOrd="0" presId="urn:microsoft.com/office/officeart/2005/8/layout/vProcess5"/>
    <dgm:cxn modelId="{E05E3A19-AE40-45FC-93CF-3C6D9122A1FD}" srcId="{F761CFB0-C12F-4472-8CAD-EEA0AE6D8BC0}" destId="{E7B281A1-0F85-4B84-A256-635FC7868F77}" srcOrd="2" destOrd="0" parTransId="{40D3E763-BA39-4055-B595-88CC0EE08D5C}" sibTransId="{A0E44C0F-D7ED-413B-BF43-FC08117CFE51}"/>
    <dgm:cxn modelId="{5A24631C-0144-4348-A0E4-AC2B43AC37D4}" type="presOf" srcId="{3B2ADB04-D6C3-4D56-9DB3-7884AE5A51A4}" destId="{7A611487-3300-458C-B675-41A1DDA7550F}" srcOrd="1" destOrd="2" presId="urn:microsoft.com/office/officeart/2005/8/layout/vProcess5"/>
    <dgm:cxn modelId="{F49E0B2B-BF91-4221-87A5-A9F869A57F1B}" type="presOf" srcId="{F761CFB0-C12F-4472-8CAD-EEA0AE6D8BC0}" destId="{4A43D9E1-691D-4FCB-9783-1E31DE2433C3}" srcOrd="0" destOrd="0" presId="urn:microsoft.com/office/officeart/2005/8/layout/vProcess5"/>
    <dgm:cxn modelId="{B1003135-37CF-4DBA-B3DB-6573054FBED5}" type="presOf" srcId="{F3B57B25-5577-4048-8CC8-CD112946ECF2}" destId="{5E484AE8-CBA9-467D-BE7C-6EC4E5A5B44C}" srcOrd="0" destOrd="0" presId="urn:microsoft.com/office/officeart/2005/8/layout/vProcess5"/>
    <dgm:cxn modelId="{C2863240-84F7-4512-BF7C-379027293EAC}" type="presOf" srcId="{61941C74-6753-49D0-BB11-09D0895436E6}" destId="{082FEFD5-1504-4964-AB34-E077196AE800}" srcOrd="0" destOrd="0" presId="urn:microsoft.com/office/officeart/2005/8/layout/vProcess5"/>
    <dgm:cxn modelId="{264AF06C-EED1-414B-BA7A-BC7DBBC4F437}" srcId="{F761CFB0-C12F-4472-8CAD-EEA0AE6D8BC0}" destId="{42F58429-D9AD-4F14-A943-2CA64038E0C1}" srcOrd="0" destOrd="0" parTransId="{DA9ADEF5-1B7C-4A0F-8F10-E246B4709AA3}" sibTransId="{E423E24A-F8ED-448A-A9AB-3711C86979D9}"/>
    <dgm:cxn modelId="{3FA18670-79B2-4BC6-98AB-B1306C34BEA3}" type="presOf" srcId="{42F58429-D9AD-4F14-A943-2CA64038E0C1}" destId="{7A611487-3300-458C-B675-41A1DDA7550F}" srcOrd="1" destOrd="1" presId="urn:microsoft.com/office/officeart/2005/8/layout/vProcess5"/>
    <dgm:cxn modelId="{C280F153-5D11-49D8-B989-0231695107C4}" type="presOf" srcId="{3B2ADB04-D6C3-4D56-9DB3-7884AE5A51A4}" destId="{4A43D9E1-691D-4FCB-9783-1E31DE2433C3}" srcOrd="0" destOrd="2" presId="urn:microsoft.com/office/officeart/2005/8/layout/vProcess5"/>
    <dgm:cxn modelId="{79BD6D77-21F4-4D7C-8F2C-55604198C98F}" type="presOf" srcId="{42F58429-D9AD-4F14-A943-2CA64038E0C1}" destId="{4A43D9E1-691D-4FCB-9783-1E31DE2433C3}" srcOrd="0" destOrd="1" presId="urn:microsoft.com/office/officeart/2005/8/layout/vProcess5"/>
    <dgm:cxn modelId="{3DA92E5A-10C9-49D8-A2D6-44FB2A68373F}" srcId="{F761CFB0-C12F-4472-8CAD-EEA0AE6D8BC0}" destId="{3B2ADB04-D6C3-4D56-9DB3-7884AE5A51A4}" srcOrd="1" destOrd="0" parTransId="{00DEA48F-B8A5-4DF0-8AC6-864D72902D8B}" sibTransId="{B8EAF0C0-7696-470F-80AC-79AAAED2C5AE}"/>
    <dgm:cxn modelId="{9A528586-3031-4824-8ECB-784CA9FBA790}" type="presOf" srcId="{E7B281A1-0F85-4B84-A256-635FC7868F77}" destId="{7A611487-3300-458C-B675-41A1DDA7550F}" srcOrd="1" destOrd="3" presId="urn:microsoft.com/office/officeart/2005/8/layout/vProcess5"/>
    <dgm:cxn modelId="{5AFCA99E-4AC8-4C12-99E7-6E962BB69A11}" type="presOf" srcId="{A5E94150-C9AD-4634-9B45-D677A3FD3E45}" destId="{5D55E869-F892-47DA-A440-5942B6992AD3}" srcOrd="0" destOrd="0" presId="urn:microsoft.com/office/officeart/2005/8/layout/vProcess5"/>
    <dgm:cxn modelId="{9680A5A1-3FA0-4A1D-AEBD-3A7C4F574125}" type="presOf" srcId="{A5E94150-C9AD-4634-9B45-D677A3FD3E45}" destId="{E7E70BCB-6175-4A7F-9FA2-2A65DA75A9E8}" srcOrd="1" destOrd="0" presId="urn:microsoft.com/office/officeart/2005/8/layout/vProcess5"/>
    <dgm:cxn modelId="{86604CAB-F962-4B74-8297-7A9006E317DD}" type="presOf" srcId="{272D6303-71A6-4805-A892-5BFF114F3806}" destId="{CF677BC9-B8CC-47BF-B398-DCBFECAF58DA}" srcOrd="0" destOrd="0" presId="urn:microsoft.com/office/officeart/2005/8/layout/vProcess5"/>
    <dgm:cxn modelId="{AFC79BB0-D91B-46EE-A11D-C098FFC24F3E}" type="presOf" srcId="{E7B281A1-0F85-4B84-A256-635FC7868F77}" destId="{4A43D9E1-691D-4FCB-9783-1E31DE2433C3}" srcOrd="0" destOrd="3" presId="urn:microsoft.com/office/officeart/2005/8/layout/vProcess5"/>
    <dgm:cxn modelId="{4E42ABB5-4BF8-4A9C-B7F2-0EFB0EFEB221}" srcId="{272D6303-71A6-4805-A892-5BFF114F3806}" destId="{61941C74-6753-49D0-BB11-09D0895436E6}" srcOrd="0" destOrd="0" parTransId="{A64E6751-C037-4329-9590-D8E65951F6BC}" sibTransId="{3D176B07-DC0C-4F38-B5B5-B3AD2B973BBC}"/>
    <dgm:cxn modelId="{D3AE28BB-35E6-47E4-9921-D1C9CBBF4D74}" srcId="{272D6303-71A6-4805-A892-5BFF114F3806}" destId="{A5E94150-C9AD-4634-9B45-D677A3FD3E45}" srcOrd="2" destOrd="0" parTransId="{215ECA77-C5BC-4D04-A124-8FDE8A7000F9}" sibTransId="{828384DF-CC3D-47F3-8BF4-3519899E897E}"/>
    <dgm:cxn modelId="{D57DB0BC-158C-43CE-859F-CFB989D6311C}" srcId="{272D6303-71A6-4805-A892-5BFF114F3806}" destId="{F3B57B25-5577-4048-8CC8-CD112946ECF2}" srcOrd="1" destOrd="0" parTransId="{EA1C984E-5A83-48F6-9FF7-151295D82455}" sibTransId="{E798204C-70A8-4BEF-803D-B4BCB2763D7E}"/>
    <dgm:cxn modelId="{5F1775C8-8B61-408F-876B-03DF362165C1}" type="presOf" srcId="{F761CFB0-C12F-4472-8CAD-EEA0AE6D8BC0}" destId="{7A611487-3300-458C-B675-41A1DDA7550F}" srcOrd="1" destOrd="0" presId="urn:microsoft.com/office/officeart/2005/8/layout/vProcess5"/>
    <dgm:cxn modelId="{D93D08CA-7652-4807-B96A-2E15D11AB07A}" type="presOf" srcId="{F3B57B25-5577-4048-8CC8-CD112946ECF2}" destId="{793D2A31-947A-4B8F-AE89-248D640F6B2F}" srcOrd="1" destOrd="0" presId="urn:microsoft.com/office/officeart/2005/8/layout/vProcess5"/>
    <dgm:cxn modelId="{1E1281DC-141A-497A-A5D3-95898793E6DD}" srcId="{272D6303-71A6-4805-A892-5BFF114F3806}" destId="{F761CFB0-C12F-4472-8CAD-EEA0AE6D8BC0}" srcOrd="3" destOrd="0" parTransId="{BD308E65-2223-4B22-AA53-31667D716509}" sibTransId="{5CAD37F9-A3E6-41E3-B455-73AAE7495CAB}"/>
    <dgm:cxn modelId="{4F8289E1-6F51-4CBA-A956-8BFE5CEDEE0C}" type="presOf" srcId="{3D176B07-DC0C-4F38-B5B5-B3AD2B973BBC}" destId="{CBB6FBA4-21BB-4CAF-9933-A2DCDB62EB36}" srcOrd="0" destOrd="0" presId="urn:microsoft.com/office/officeart/2005/8/layout/vProcess5"/>
    <dgm:cxn modelId="{3BBBAFED-A4EC-46E8-AA2D-B3A516B26451}" type="presOf" srcId="{E798204C-70A8-4BEF-803D-B4BCB2763D7E}" destId="{67B92A48-DB19-4C36-B88D-C6A1713275E8}" srcOrd="0" destOrd="0" presId="urn:microsoft.com/office/officeart/2005/8/layout/vProcess5"/>
    <dgm:cxn modelId="{027DD3F6-66CC-4501-9BFA-EA4DE7BE06E8}" type="presOf" srcId="{61941C74-6753-49D0-BB11-09D0895436E6}" destId="{98779CC2-C653-4437-83EB-6F25D0849796}" srcOrd="1" destOrd="0" presId="urn:microsoft.com/office/officeart/2005/8/layout/vProcess5"/>
    <dgm:cxn modelId="{41B98CD5-4BA3-4186-8523-C7D35B077B8B}" type="presParOf" srcId="{CF677BC9-B8CC-47BF-B398-DCBFECAF58DA}" destId="{B9D3A783-BE75-45F1-BB46-68981B06F726}" srcOrd="0" destOrd="0" presId="urn:microsoft.com/office/officeart/2005/8/layout/vProcess5"/>
    <dgm:cxn modelId="{0DC1FEBD-E0AD-4923-B4D4-6E1C746D2AA3}" type="presParOf" srcId="{CF677BC9-B8CC-47BF-B398-DCBFECAF58DA}" destId="{082FEFD5-1504-4964-AB34-E077196AE800}" srcOrd="1" destOrd="0" presId="urn:microsoft.com/office/officeart/2005/8/layout/vProcess5"/>
    <dgm:cxn modelId="{9B1D142A-FD8C-4C66-9614-C19FE98AF016}" type="presParOf" srcId="{CF677BC9-B8CC-47BF-B398-DCBFECAF58DA}" destId="{5E484AE8-CBA9-467D-BE7C-6EC4E5A5B44C}" srcOrd="2" destOrd="0" presId="urn:microsoft.com/office/officeart/2005/8/layout/vProcess5"/>
    <dgm:cxn modelId="{B2C19ACA-48D1-410C-A6A1-B348153C6434}" type="presParOf" srcId="{CF677BC9-B8CC-47BF-B398-DCBFECAF58DA}" destId="{5D55E869-F892-47DA-A440-5942B6992AD3}" srcOrd="3" destOrd="0" presId="urn:microsoft.com/office/officeart/2005/8/layout/vProcess5"/>
    <dgm:cxn modelId="{5AEF2D69-B62B-425E-B301-1A799382100C}" type="presParOf" srcId="{CF677BC9-B8CC-47BF-B398-DCBFECAF58DA}" destId="{4A43D9E1-691D-4FCB-9783-1E31DE2433C3}" srcOrd="4" destOrd="0" presId="urn:microsoft.com/office/officeart/2005/8/layout/vProcess5"/>
    <dgm:cxn modelId="{A130C41B-6426-4FF9-9595-2075F9487F33}" type="presParOf" srcId="{CF677BC9-B8CC-47BF-B398-DCBFECAF58DA}" destId="{CBB6FBA4-21BB-4CAF-9933-A2DCDB62EB36}" srcOrd="5" destOrd="0" presId="urn:microsoft.com/office/officeart/2005/8/layout/vProcess5"/>
    <dgm:cxn modelId="{457850D8-D9B6-460B-BA62-F4A7D019B913}" type="presParOf" srcId="{CF677BC9-B8CC-47BF-B398-DCBFECAF58DA}" destId="{67B92A48-DB19-4C36-B88D-C6A1713275E8}" srcOrd="6" destOrd="0" presId="urn:microsoft.com/office/officeart/2005/8/layout/vProcess5"/>
    <dgm:cxn modelId="{DED4BEC8-F47F-4828-89CD-993F5EF2CE26}" type="presParOf" srcId="{CF677BC9-B8CC-47BF-B398-DCBFECAF58DA}" destId="{AB0399D8-8171-4A20-9760-6B260D74CEA6}" srcOrd="7" destOrd="0" presId="urn:microsoft.com/office/officeart/2005/8/layout/vProcess5"/>
    <dgm:cxn modelId="{81D812E3-0425-4C2B-868E-13BACF1237D9}" type="presParOf" srcId="{CF677BC9-B8CC-47BF-B398-DCBFECAF58DA}" destId="{98779CC2-C653-4437-83EB-6F25D0849796}" srcOrd="8" destOrd="0" presId="urn:microsoft.com/office/officeart/2005/8/layout/vProcess5"/>
    <dgm:cxn modelId="{D210D423-4D95-4F3E-9A77-7ED5E8991437}" type="presParOf" srcId="{CF677BC9-B8CC-47BF-B398-DCBFECAF58DA}" destId="{793D2A31-947A-4B8F-AE89-248D640F6B2F}" srcOrd="9" destOrd="0" presId="urn:microsoft.com/office/officeart/2005/8/layout/vProcess5"/>
    <dgm:cxn modelId="{1A0CFB11-13D7-44BE-98D6-0E8C4C39E392}" type="presParOf" srcId="{CF677BC9-B8CC-47BF-B398-DCBFECAF58DA}" destId="{E7E70BCB-6175-4A7F-9FA2-2A65DA75A9E8}" srcOrd="10" destOrd="0" presId="urn:microsoft.com/office/officeart/2005/8/layout/vProcess5"/>
    <dgm:cxn modelId="{20003C3C-0B3F-4399-82D7-21B22EE0F1F0}" type="presParOf" srcId="{CF677BC9-B8CC-47BF-B398-DCBFECAF58DA}" destId="{7A611487-3300-458C-B675-41A1DDA7550F}"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E250E2-BEEC-47A4-826B-14C09ED3B97B}" type="doc">
      <dgm:prSet loTypeId="urn:microsoft.com/office/officeart/2005/8/layout/hProcess10" loCatId="process" qsTypeId="urn:microsoft.com/office/officeart/2005/8/quickstyle/3d3" qsCatId="3D" csTypeId="urn:microsoft.com/office/officeart/2005/8/colors/accent0_1" csCatId="mainScheme" phldr="1"/>
      <dgm:spPr/>
    </dgm:pt>
    <dgm:pt modelId="{AE637136-6C51-45F1-B5A8-BAD68FBEEB84}" type="pres">
      <dgm:prSet presAssocID="{5FE250E2-BEEC-47A4-826B-14C09ED3B97B}" presName="Name0" presStyleCnt="0">
        <dgm:presLayoutVars>
          <dgm:dir/>
          <dgm:resizeHandles val="exact"/>
        </dgm:presLayoutVars>
      </dgm:prSet>
      <dgm:spPr/>
    </dgm:pt>
  </dgm:ptLst>
  <dgm:cxnLst>
    <dgm:cxn modelId="{8407FCA0-9AEC-4543-BBDC-B4F074729004}" type="presOf" srcId="{5FE250E2-BEEC-47A4-826B-14C09ED3B97B}" destId="{AE637136-6C51-45F1-B5A8-BAD68FBEEB84}" srcOrd="0" destOrd="0" presId="urn:microsoft.com/office/officeart/2005/8/layout/hProcess10"/>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89822-11A2-48A7-8CCC-9D6CABAA415C}">
      <dsp:nvSpPr>
        <dsp:cNvPr id="0" name=""/>
        <dsp:cNvSpPr/>
      </dsp:nvSpPr>
      <dsp:spPr>
        <a:xfrm>
          <a:off x="0" y="2531270"/>
          <a:ext cx="7361238" cy="553780"/>
        </a:xfrm>
        <a:prstGeom prst="rect">
          <a:avLst/>
        </a:prstGeom>
        <a:solidFill>
          <a:srgbClr val="2537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You may sign up for Direct Deposit on your </a:t>
          </a:r>
          <a:r>
            <a:rPr lang="en-US" sz="1800" kern="1200" dirty="0" err="1"/>
            <a:t>MyHSC</a:t>
          </a:r>
          <a:r>
            <a:rPr lang="en-US" sz="1800" kern="1200" dirty="0"/>
            <a:t> Student Portal &gt; Student Account &gt; Refunds</a:t>
          </a:r>
        </a:p>
      </dsp:txBody>
      <dsp:txXfrm>
        <a:off x="0" y="2531270"/>
        <a:ext cx="7361238" cy="553780"/>
      </dsp:txXfrm>
    </dsp:sp>
    <dsp:sp modelId="{7A466F6F-7467-44F4-B946-12F58D64C8D9}">
      <dsp:nvSpPr>
        <dsp:cNvPr id="0" name=""/>
        <dsp:cNvSpPr/>
      </dsp:nvSpPr>
      <dsp:spPr>
        <a:xfrm rot="10800000">
          <a:off x="0" y="1687863"/>
          <a:ext cx="7361238" cy="851713"/>
        </a:xfrm>
        <a:prstGeom prst="upArrowCallout">
          <a:avLst/>
        </a:prstGeom>
        <a:solidFill>
          <a:srgbClr val="2537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You may receive your refund via:</a:t>
          </a:r>
        </a:p>
      </dsp:txBody>
      <dsp:txXfrm rot="-10800000">
        <a:off x="0" y="1687863"/>
        <a:ext cx="7361238" cy="298951"/>
      </dsp:txXfrm>
    </dsp:sp>
    <dsp:sp modelId="{893619A5-3100-4B2D-823A-983EFCFD3240}">
      <dsp:nvSpPr>
        <dsp:cNvPr id="0" name=""/>
        <dsp:cNvSpPr/>
      </dsp:nvSpPr>
      <dsp:spPr>
        <a:xfrm>
          <a:off x="0" y="1986815"/>
          <a:ext cx="3680619" cy="254662"/>
        </a:xfrm>
        <a:prstGeom prst="rect">
          <a:avLst/>
        </a:prstGeom>
        <a:solidFill>
          <a:srgbClr val="83CB26"/>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Direct Deposit</a:t>
          </a:r>
        </a:p>
      </dsp:txBody>
      <dsp:txXfrm>
        <a:off x="0" y="1986815"/>
        <a:ext cx="3680619" cy="254662"/>
      </dsp:txXfrm>
    </dsp:sp>
    <dsp:sp modelId="{679F250E-90B4-44F9-8B16-098B58A4967C}">
      <dsp:nvSpPr>
        <dsp:cNvPr id="0" name=""/>
        <dsp:cNvSpPr/>
      </dsp:nvSpPr>
      <dsp:spPr>
        <a:xfrm>
          <a:off x="3680619" y="1986815"/>
          <a:ext cx="3680619" cy="254662"/>
        </a:xfrm>
        <a:prstGeom prst="rect">
          <a:avLst/>
        </a:prstGeom>
        <a:solidFill>
          <a:srgbClr val="83CB26"/>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Reloadable Debit Card</a:t>
          </a:r>
        </a:p>
      </dsp:txBody>
      <dsp:txXfrm>
        <a:off x="3680619" y="1986815"/>
        <a:ext cx="3680619" cy="254662"/>
      </dsp:txXfrm>
    </dsp:sp>
    <dsp:sp modelId="{5C743085-FC89-4659-9C69-C1CF6152A36E}">
      <dsp:nvSpPr>
        <dsp:cNvPr id="0" name=""/>
        <dsp:cNvSpPr/>
      </dsp:nvSpPr>
      <dsp:spPr>
        <a:xfrm rot="10800000">
          <a:off x="0" y="844456"/>
          <a:ext cx="7361238" cy="851713"/>
        </a:xfrm>
        <a:prstGeom prst="upArrowCallout">
          <a:avLst/>
        </a:prstGeom>
        <a:solidFill>
          <a:srgbClr val="2537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Refunds are normally processed on Tuesdays and Thursdays.</a:t>
          </a:r>
        </a:p>
      </dsp:txBody>
      <dsp:txXfrm rot="10800000">
        <a:off x="0" y="844456"/>
        <a:ext cx="7361238" cy="553418"/>
      </dsp:txXfrm>
    </dsp:sp>
    <dsp:sp modelId="{4C55C3ED-8767-494D-8764-13927322A0AA}">
      <dsp:nvSpPr>
        <dsp:cNvPr id="0" name=""/>
        <dsp:cNvSpPr/>
      </dsp:nvSpPr>
      <dsp:spPr>
        <a:xfrm rot="10800000">
          <a:off x="0" y="0"/>
          <a:ext cx="7361238" cy="851713"/>
        </a:xfrm>
        <a:prstGeom prst="upArrowCallout">
          <a:avLst/>
        </a:prstGeom>
        <a:solidFill>
          <a:srgbClr val="2537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After your Financial Aid is disbursed, Student Finance will process refunds approximately 10 days prior to start of classes.</a:t>
          </a:r>
        </a:p>
      </dsp:txBody>
      <dsp:txXfrm rot="10800000">
        <a:off x="0" y="0"/>
        <a:ext cx="7361238" cy="55341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7770E-03BE-49C0-8F0D-587FC5294C24}">
      <dsp:nvSpPr>
        <dsp:cNvPr id="0" name=""/>
        <dsp:cNvSpPr/>
      </dsp:nvSpPr>
      <dsp:spPr>
        <a:xfrm>
          <a:off x="0" y="608527"/>
          <a:ext cx="1952134" cy="117128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hlinkClick xmlns:r="http://schemas.openxmlformats.org/officeDocument/2006/relationships" r:id="rId1">
                <a:extLst>
                  <a:ext uri="{A12FA001-AC4F-418D-AE19-62706E023703}">
                    <ahyp:hlinkClr xmlns:ahyp="http://schemas.microsoft.com/office/drawing/2018/hyperlinkcolor" val="tx"/>
                  </a:ext>
                </a:extLst>
              </a:hlinkClick>
            </a:rPr>
            <a:t>StudentFin@unthsc.edu</a:t>
          </a:r>
          <a:endParaRPr lang="en-US" sz="1400" kern="1200" dirty="0"/>
        </a:p>
      </dsp:txBody>
      <dsp:txXfrm>
        <a:off x="0" y="608527"/>
        <a:ext cx="1952134" cy="1171280"/>
      </dsp:txXfrm>
    </dsp:sp>
    <dsp:sp modelId="{191B4F31-A573-4A8A-95E0-30BD1309ED3A}">
      <dsp:nvSpPr>
        <dsp:cNvPr id="0" name=""/>
        <dsp:cNvSpPr/>
      </dsp:nvSpPr>
      <dsp:spPr>
        <a:xfrm>
          <a:off x="2147347" y="608527"/>
          <a:ext cx="1952134" cy="117128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hlinkClick xmlns:r="http://schemas.openxmlformats.org/officeDocument/2006/relationships" r:id="rId2">
                <a:extLst>
                  <a:ext uri="{A12FA001-AC4F-418D-AE19-62706E023703}">
                    <ahyp:hlinkClr xmlns:ahyp="http://schemas.microsoft.com/office/drawing/2018/hyperlinkcolor" val="tx"/>
                  </a:ext>
                </a:extLst>
              </a:hlinkClick>
            </a:rPr>
            <a:t>SFAccounts@unthsc.edu</a:t>
          </a:r>
          <a:endParaRPr lang="en-US" sz="1400" kern="1200" dirty="0"/>
        </a:p>
      </dsp:txBody>
      <dsp:txXfrm>
        <a:off x="2147347" y="608527"/>
        <a:ext cx="1952134" cy="1171280"/>
      </dsp:txXfrm>
    </dsp:sp>
    <dsp:sp modelId="{7CEBC956-11EA-4F60-B210-6B3516447077}">
      <dsp:nvSpPr>
        <dsp:cNvPr id="0" name=""/>
        <dsp:cNvSpPr/>
      </dsp:nvSpPr>
      <dsp:spPr>
        <a:xfrm>
          <a:off x="4294695" y="608527"/>
          <a:ext cx="1952134" cy="117128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hlinkClick xmlns:r="http://schemas.openxmlformats.org/officeDocument/2006/relationships" r:id="rId3">
                <a:extLst>
                  <a:ext uri="{A12FA001-AC4F-418D-AE19-62706E023703}">
                    <ahyp:hlinkClr xmlns:ahyp="http://schemas.microsoft.com/office/drawing/2018/hyperlinkcolor" val="tx"/>
                  </a:ext>
                </a:extLst>
              </a:hlinkClick>
            </a:rPr>
            <a:t>Thirdparty@unthsc.edu</a:t>
          </a:r>
          <a:endParaRPr lang="en-US" sz="1400" kern="1200" dirty="0"/>
        </a:p>
      </dsp:txBody>
      <dsp:txXfrm>
        <a:off x="4294695" y="608527"/>
        <a:ext cx="1952134" cy="1171280"/>
      </dsp:txXfrm>
    </dsp:sp>
    <dsp:sp modelId="{4E140972-4AF9-4F22-B891-3B5FCC19DA58}">
      <dsp:nvSpPr>
        <dsp:cNvPr id="0" name=""/>
        <dsp:cNvSpPr/>
      </dsp:nvSpPr>
      <dsp:spPr>
        <a:xfrm>
          <a:off x="1073673" y="1975021"/>
          <a:ext cx="1952134" cy="117128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hlinkClick xmlns:r="http://schemas.openxmlformats.org/officeDocument/2006/relationships" r:id="rId4">
                <a:extLst>
                  <a:ext uri="{A12FA001-AC4F-418D-AE19-62706E023703}">
                    <ahyp:hlinkClr xmlns:ahyp="http://schemas.microsoft.com/office/drawing/2018/hyperlinkcolor" val="tx"/>
                  </a:ext>
                </a:extLst>
              </a:hlinkClick>
            </a:rPr>
            <a:t>Cashier@unthsc.edu</a:t>
          </a:r>
          <a:endParaRPr lang="en-US" sz="1400" kern="1200" dirty="0"/>
        </a:p>
      </dsp:txBody>
      <dsp:txXfrm>
        <a:off x="1073673" y="1975021"/>
        <a:ext cx="1952134" cy="1171280"/>
      </dsp:txXfrm>
    </dsp:sp>
    <dsp:sp modelId="{982B0F86-0534-46AF-B27B-4D5A4F8E91A3}">
      <dsp:nvSpPr>
        <dsp:cNvPr id="0" name=""/>
        <dsp:cNvSpPr/>
      </dsp:nvSpPr>
      <dsp:spPr>
        <a:xfrm>
          <a:off x="3221021" y="1975021"/>
          <a:ext cx="1952134" cy="117128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hlinkClick xmlns:r="http://schemas.openxmlformats.org/officeDocument/2006/relationships" r:id="rId5">
                <a:extLst>
                  <a:ext uri="{A12FA001-AC4F-418D-AE19-62706E023703}">
                    <ahyp:hlinkClr xmlns:ahyp="http://schemas.microsoft.com/office/drawing/2018/hyperlinkcolor" val="tx"/>
                  </a:ext>
                </a:extLst>
              </a:hlinkClick>
            </a:rPr>
            <a:t>1098T@unthsc.edu</a:t>
          </a:r>
          <a:endParaRPr lang="en-US" sz="1400" kern="1200" dirty="0"/>
        </a:p>
      </dsp:txBody>
      <dsp:txXfrm>
        <a:off x="3221021" y="1975021"/>
        <a:ext cx="1952134" cy="1171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7F0AC-9FA6-4A77-AED8-53691A6F9892}">
      <dsp:nvSpPr>
        <dsp:cNvPr id="0" name=""/>
        <dsp:cNvSpPr/>
      </dsp:nvSpPr>
      <dsp:spPr>
        <a:xfrm>
          <a:off x="0" y="0"/>
          <a:ext cx="4857750"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30FDB5E-BD27-4A80-8D12-09D900E2FB1F}">
      <dsp:nvSpPr>
        <dsp:cNvPr id="0" name=""/>
        <dsp:cNvSpPr/>
      </dsp:nvSpPr>
      <dsp:spPr>
        <a:xfrm>
          <a:off x="0" y="0"/>
          <a:ext cx="971550" cy="1908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Student Finance Office</a:t>
          </a:r>
        </a:p>
      </dsp:txBody>
      <dsp:txXfrm>
        <a:off x="0" y="0"/>
        <a:ext cx="971550" cy="1908969"/>
      </dsp:txXfrm>
    </dsp:sp>
    <dsp:sp modelId="{3E084606-40D0-47EF-B04E-008FDCBA6A7D}">
      <dsp:nvSpPr>
        <dsp:cNvPr id="0" name=""/>
        <dsp:cNvSpPr/>
      </dsp:nvSpPr>
      <dsp:spPr>
        <a:xfrm>
          <a:off x="1044416" y="44368"/>
          <a:ext cx="3813333" cy="887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SSC Suite 150, 1st Floor</a:t>
          </a:r>
        </a:p>
      </dsp:txBody>
      <dsp:txXfrm>
        <a:off x="1044416" y="44368"/>
        <a:ext cx="3813333" cy="887372"/>
      </dsp:txXfrm>
    </dsp:sp>
    <dsp:sp modelId="{EC469892-4048-44EB-9B5F-6F0319062C9F}">
      <dsp:nvSpPr>
        <dsp:cNvPr id="0" name=""/>
        <dsp:cNvSpPr/>
      </dsp:nvSpPr>
      <dsp:spPr>
        <a:xfrm>
          <a:off x="971550" y="931740"/>
          <a:ext cx="388620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D0A598CA-CF49-42F1-9130-510FB6B63D17}">
      <dsp:nvSpPr>
        <dsp:cNvPr id="0" name=""/>
        <dsp:cNvSpPr/>
      </dsp:nvSpPr>
      <dsp:spPr>
        <a:xfrm>
          <a:off x="1044416" y="976109"/>
          <a:ext cx="3813333" cy="887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M – F 8am – 5pm</a:t>
          </a:r>
        </a:p>
      </dsp:txBody>
      <dsp:txXfrm>
        <a:off x="1044416" y="976109"/>
        <a:ext cx="3813333" cy="887372"/>
      </dsp:txXfrm>
    </dsp:sp>
    <dsp:sp modelId="{A3570EFB-8A28-4F54-B5E1-7F8CCB792385}">
      <dsp:nvSpPr>
        <dsp:cNvPr id="0" name=""/>
        <dsp:cNvSpPr/>
      </dsp:nvSpPr>
      <dsp:spPr>
        <a:xfrm>
          <a:off x="971550" y="1863481"/>
          <a:ext cx="388620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3E266CA9-5C86-4DAE-BCF3-61F8B0200CF5}">
      <dsp:nvSpPr>
        <dsp:cNvPr id="0" name=""/>
        <dsp:cNvSpPr/>
      </dsp:nvSpPr>
      <dsp:spPr>
        <a:xfrm>
          <a:off x="0" y="1908969"/>
          <a:ext cx="4857750"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F829659-DDF7-4838-B36F-579A5D1618C3}">
      <dsp:nvSpPr>
        <dsp:cNvPr id="0" name=""/>
        <dsp:cNvSpPr/>
      </dsp:nvSpPr>
      <dsp:spPr>
        <a:xfrm>
          <a:off x="0" y="1908969"/>
          <a:ext cx="971550" cy="1908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Cashier’s  Office </a:t>
          </a:r>
        </a:p>
      </dsp:txBody>
      <dsp:txXfrm>
        <a:off x="0" y="1908969"/>
        <a:ext cx="971550" cy="1908969"/>
      </dsp:txXfrm>
    </dsp:sp>
    <dsp:sp modelId="{C036A20C-8220-4169-A576-0838E171400C}">
      <dsp:nvSpPr>
        <dsp:cNvPr id="0" name=""/>
        <dsp:cNvSpPr/>
      </dsp:nvSpPr>
      <dsp:spPr>
        <a:xfrm>
          <a:off x="1044416" y="1953337"/>
          <a:ext cx="3813333" cy="887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 SSC Suite 101, 1</a:t>
          </a:r>
          <a:r>
            <a:rPr lang="en-US" sz="2900" kern="1200" baseline="30000" dirty="0"/>
            <a:t>st</a:t>
          </a:r>
          <a:r>
            <a:rPr lang="en-US" sz="2900" kern="1200" dirty="0"/>
            <a:t> Floor</a:t>
          </a:r>
        </a:p>
      </dsp:txBody>
      <dsp:txXfrm>
        <a:off x="1044416" y="1953337"/>
        <a:ext cx="3813333" cy="887372"/>
      </dsp:txXfrm>
    </dsp:sp>
    <dsp:sp modelId="{5AC3E880-BB17-485A-8121-B7BFE7940065}">
      <dsp:nvSpPr>
        <dsp:cNvPr id="0" name=""/>
        <dsp:cNvSpPr/>
      </dsp:nvSpPr>
      <dsp:spPr>
        <a:xfrm>
          <a:off x="971550" y="2840709"/>
          <a:ext cx="388620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3530FA1F-FC5C-4744-8136-4A556AE90B9A}">
      <dsp:nvSpPr>
        <dsp:cNvPr id="0" name=""/>
        <dsp:cNvSpPr/>
      </dsp:nvSpPr>
      <dsp:spPr>
        <a:xfrm>
          <a:off x="1044416" y="2885078"/>
          <a:ext cx="3813333" cy="887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M - F 10am – 1pm</a:t>
          </a:r>
        </a:p>
      </dsp:txBody>
      <dsp:txXfrm>
        <a:off x="1044416" y="2885078"/>
        <a:ext cx="3813333" cy="887372"/>
      </dsp:txXfrm>
    </dsp:sp>
    <dsp:sp modelId="{C6F58F6D-46B1-43C9-8A75-34F2CDCA4014}">
      <dsp:nvSpPr>
        <dsp:cNvPr id="0" name=""/>
        <dsp:cNvSpPr/>
      </dsp:nvSpPr>
      <dsp:spPr>
        <a:xfrm>
          <a:off x="971550" y="3772450"/>
          <a:ext cx="388620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2AE13-0C5E-4262-9CF6-E94FD1169D79}">
      <dsp:nvSpPr>
        <dsp:cNvPr id="0" name=""/>
        <dsp:cNvSpPr/>
      </dsp:nvSpPr>
      <dsp:spPr>
        <a:xfrm>
          <a:off x="-3685524" y="-566244"/>
          <a:ext cx="4393214" cy="4393214"/>
        </a:xfrm>
        <a:prstGeom prst="blockArc">
          <a:avLst>
            <a:gd name="adj1" fmla="val 18900000"/>
            <a:gd name="adj2" fmla="val 2700000"/>
            <a:gd name="adj3" fmla="val 492"/>
          </a:avLst>
        </a:prstGeom>
        <a:noFill/>
        <a:ln w="6350" cap="flat" cmpd="sng" algn="ctr">
          <a:solidFill>
            <a:schemeClr val="accent6">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0393577-2FA9-42C1-8C1E-9834DB355BE5}">
      <dsp:nvSpPr>
        <dsp:cNvPr id="0" name=""/>
        <dsp:cNvSpPr/>
      </dsp:nvSpPr>
      <dsp:spPr>
        <a:xfrm>
          <a:off x="229770" y="148232"/>
          <a:ext cx="4909329" cy="29633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521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t>Cashier Services</a:t>
          </a:r>
        </a:p>
      </dsp:txBody>
      <dsp:txXfrm>
        <a:off x="229770" y="148232"/>
        <a:ext cx="4909329" cy="296334"/>
      </dsp:txXfrm>
    </dsp:sp>
    <dsp:sp modelId="{FA00459F-19E9-48E6-9D9C-F8405AF8C629}">
      <dsp:nvSpPr>
        <dsp:cNvPr id="0" name=""/>
        <dsp:cNvSpPr/>
      </dsp:nvSpPr>
      <dsp:spPr>
        <a:xfrm>
          <a:off x="44561" y="111190"/>
          <a:ext cx="370418" cy="370418"/>
        </a:xfrm>
        <a:prstGeom prst="ellipse">
          <a:avLst/>
        </a:prstGeom>
        <a:solidFill>
          <a:srgbClr val="007D92"/>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F4343CD-FB37-485E-9D49-706EAF166F5B}">
      <dsp:nvSpPr>
        <dsp:cNvPr id="0" name=""/>
        <dsp:cNvSpPr/>
      </dsp:nvSpPr>
      <dsp:spPr>
        <a:xfrm>
          <a:off x="498128" y="592995"/>
          <a:ext cx="4640971" cy="29633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521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Student Accounts</a:t>
          </a:r>
        </a:p>
      </dsp:txBody>
      <dsp:txXfrm>
        <a:off x="498128" y="592995"/>
        <a:ext cx="4640971" cy="296334"/>
      </dsp:txXfrm>
    </dsp:sp>
    <dsp:sp modelId="{E1D07E6B-AEC3-4B83-8444-3FD552174889}">
      <dsp:nvSpPr>
        <dsp:cNvPr id="0" name=""/>
        <dsp:cNvSpPr/>
      </dsp:nvSpPr>
      <dsp:spPr>
        <a:xfrm>
          <a:off x="312919" y="555953"/>
          <a:ext cx="370418" cy="370418"/>
        </a:xfrm>
        <a:prstGeom prst="ellipse">
          <a:avLst/>
        </a:prstGeom>
        <a:solidFill>
          <a:srgbClr val="007D92"/>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44B6B0F-0186-4E3D-B0CC-305E1D0F2340}">
      <dsp:nvSpPr>
        <dsp:cNvPr id="0" name=""/>
        <dsp:cNvSpPr/>
      </dsp:nvSpPr>
      <dsp:spPr>
        <a:xfrm>
          <a:off x="645187" y="1037432"/>
          <a:ext cx="4493913" cy="29633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521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Payments &amp; Installment Plans</a:t>
          </a:r>
        </a:p>
      </dsp:txBody>
      <dsp:txXfrm>
        <a:off x="645187" y="1037432"/>
        <a:ext cx="4493913" cy="296334"/>
      </dsp:txXfrm>
    </dsp:sp>
    <dsp:sp modelId="{8106298F-8EAA-4EEA-95E0-09070487C0A4}">
      <dsp:nvSpPr>
        <dsp:cNvPr id="0" name=""/>
        <dsp:cNvSpPr/>
      </dsp:nvSpPr>
      <dsp:spPr>
        <a:xfrm>
          <a:off x="459978" y="1000390"/>
          <a:ext cx="370418" cy="370418"/>
        </a:xfrm>
        <a:prstGeom prst="ellipse">
          <a:avLst/>
        </a:prstGeom>
        <a:solidFill>
          <a:srgbClr val="007D92"/>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303E735-F116-4994-8E83-22D7C59BD974}">
      <dsp:nvSpPr>
        <dsp:cNvPr id="0" name=""/>
        <dsp:cNvSpPr/>
      </dsp:nvSpPr>
      <dsp:spPr>
        <a:xfrm>
          <a:off x="692141" y="1482195"/>
          <a:ext cx="4446958" cy="29633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521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t>3</a:t>
          </a:r>
          <a:r>
            <a:rPr lang="en-US" sz="1500" kern="1200" baseline="30000"/>
            <a:t>rd</a:t>
          </a:r>
          <a:r>
            <a:rPr lang="en-US" sz="1500" kern="1200"/>
            <a:t> Party Sponsors</a:t>
          </a:r>
        </a:p>
      </dsp:txBody>
      <dsp:txXfrm>
        <a:off x="692141" y="1482195"/>
        <a:ext cx="4446958" cy="296334"/>
      </dsp:txXfrm>
    </dsp:sp>
    <dsp:sp modelId="{0D65B820-C0F4-40F6-8A10-86C11CA925CA}">
      <dsp:nvSpPr>
        <dsp:cNvPr id="0" name=""/>
        <dsp:cNvSpPr/>
      </dsp:nvSpPr>
      <dsp:spPr>
        <a:xfrm>
          <a:off x="506932" y="1445153"/>
          <a:ext cx="370418" cy="370418"/>
        </a:xfrm>
        <a:prstGeom prst="ellipse">
          <a:avLst/>
        </a:prstGeom>
        <a:solidFill>
          <a:srgbClr val="007D92"/>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90D3ED1-F621-480D-84A2-46679E7F8AA4}">
      <dsp:nvSpPr>
        <dsp:cNvPr id="0" name=""/>
        <dsp:cNvSpPr/>
      </dsp:nvSpPr>
      <dsp:spPr>
        <a:xfrm>
          <a:off x="645187" y="1926958"/>
          <a:ext cx="4493913" cy="29633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521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Waivers &amp; Exemptions</a:t>
          </a:r>
        </a:p>
      </dsp:txBody>
      <dsp:txXfrm>
        <a:off x="645187" y="1926958"/>
        <a:ext cx="4493913" cy="296334"/>
      </dsp:txXfrm>
    </dsp:sp>
    <dsp:sp modelId="{8A0BE24E-6EB5-49F1-A698-A8C3CE7C5E64}">
      <dsp:nvSpPr>
        <dsp:cNvPr id="0" name=""/>
        <dsp:cNvSpPr/>
      </dsp:nvSpPr>
      <dsp:spPr>
        <a:xfrm>
          <a:off x="459978" y="1889916"/>
          <a:ext cx="370418" cy="370418"/>
        </a:xfrm>
        <a:prstGeom prst="ellipse">
          <a:avLst/>
        </a:prstGeom>
        <a:solidFill>
          <a:srgbClr val="007D92"/>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FB0A4A2-C103-431E-BEB0-4F828B7F8405}">
      <dsp:nvSpPr>
        <dsp:cNvPr id="0" name=""/>
        <dsp:cNvSpPr/>
      </dsp:nvSpPr>
      <dsp:spPr>
        <a:xfrm>
          <a:off x="498128" y="2371394"/>
          <a:ext cx="4640971" cy="29633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521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Refunds</a:t>
          </a:r>
        </a:p>
      </dsp:txBody>
      <dsp:txXfrm>
        <a:off x="498128" y="2371394"/>
        <a:ext cx="4640971" cy="296334"/>
      </dsp:txXfrm>
    </dsp:sp>
    <dsp:sp modelId="{EE9D2AED-E88F-46A0-AAC7-3163F885EDF6}">
      <dsp:nvSpPr>
        <dsp:cNvPr id="0" name=""/>
        <dsp:cNvSpPr/>
      </dsp:nvSpPr>
      <dsp:spPr>
        <a:xfrm>
          <a:off x="312919" y="2334353"/>
          <a:ext cx="370418" cy="370418"/>
        </a:xfrm>
        <a:prstGeom prst="ellipse">
          <a:avLst/>
        </a:prstGeom>
        <a:solidFill>
          <a:srgbClr val="007D92"/>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9644AE6-1B0D-490B-BA3D-AF46CDF93746}">
      <dsp:nvSpPr>
        <dsp:cNvPr id="0" name=""/>
        <dsp:cNvSpPr/>
      </dsp:nvSpPr>
      <dsp:spPr>
        <a:xfrm>
          <a:off x="229770" y="2816157"/>
          <a:ext cx="4909329" cy="29633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521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1098T</a:t>
          </a:r>
        </a:p>
      </dsp:txBody>
      <dsp:txXfrm>
        <a:off x="229770" y="2816157"/>
        <a:ext cx="4909329" cy="296334"/>
      </dsp:txXfrm>
    </dsp:sp>
    <dsp:sp modelId="{16F07C33-6EAC-416D-B6A3-AC1DD4347D5C}">
      <dsp:nvSpPr>
        <dsp:cNvPr id="0" name=""/>
        <dsp:cNvSpPr/>
      </dsp:nvSpPr>
      <dsp:spPr>
        <a:xfrm>
          <a:off x="44561" y="2779115"/>
          <a:ext cx="370418" cy="370418"/>
        </a:xfrm>
        <a:prstGeom prst="ellipse">
          <a:avLst/>
        </a:prstGeom>
        <a:solidFill>
          <a:srgbClr val="007D92"/>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34141-15DE-40BF-A287-8CF63717AA81}">
      <dsp:nvSpPr>
        <dsp:cNvPr id="0" name=""/>
        <dsp:cNvSpPr/>
      </dsp:nvSpPr>
      <dsp:spPr>
        <a:xfrm>
          <a:off x="651259" y="169880"/>
          <a:ext cx="812109" cy="812109"/>
        </a:xfrm>
        <a:prstGeom prst="rect">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C91FD-8BAC-4758-BDB3-8C13048B8AF6}">
      <dsp:nvSpPr>
        <dsp:cNvPr id="0" name=""/>
        <dsp:cNvSpPr/>
      </dsp:nvSpPr>
      <dsp:spPr>
        <a:xfrm>
          <a:off x="84106" y="1244709"/>
          <a:ext cx="2320312" cy="935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i="0" kern="1200" dirty="0"/>
            <a:t>Payments are due the day prior to the first day of classes</a:t>
          </a:r>
          <a:endParaRPr lang="en-US" sz="2000" i="0" kern="1200" dirty="0"/>
        </a:p>
      </dsp:txBody>
      <dsp:txXfrm>
        <a:off x="84106" y="1244709"/>
        <a:ext cx="2320312" cy="935375"/>
      </dsp:txXfrm>
    </dsp:sp>
    <dsp:sp modelId="{3F061879-E7C4-4DD4-9797-0BD932F3B0E6}">
      <dsp:nvSpPr>
        <dsp:cNvPr id="0" name=""/>
        <dsp:cNvSpPr/>
      </dsp:nvSpPr>
      <dsp:spPr>
        <a:xfrm>
          <a:off x="8092" y="2691854"/>
          <a:ext cx="2320312" cy="189727"/>
        </a:xfrm>
        <a:prstGeom prst="rect">
          <a:avLst/>
        </a:prstGeom>
        <a:noFill/>
        <a:ln>
          <a:noFill/>
        </a:ln>
        <a:effectLst/>
      </dsp:spPr>
      <dsp:style>
        <a:lnRef idx="0">
          <a:scrgbClr r="0" g="0" b="0"/>
        </a:lnRef>
        <a:fillRef idx="0">
          <a:scrgbClr r="0" g="0" b="0"/>
        </a:fillRef>
        <a:effectRef idx="0">
          <a:scrgbClr r="0" g="0" b="0"/>
        </a:effectRef>
        <a:fontRef idx="minor"/>
      </dsp:style>
    </dsp:sp>
    <dsp:sp modelId="{66B87557-77BA-4CE6-B37D-8F7BB6B65EBA}">
      <dsp:nvSpPr>
        <dsp:cNvPr id="0" name=""/>
        <dsp:cNvSpPr/>
      </dsp:nvSpPr>
      <dsp:spPr>
        <a:xfrm>
          <a:off x="3199059" y="169880"/>
          <a:ext cx="812109" cy="812109"/>
        </a:xfrm>
        <a:prstGeom prst="rect">
          <a:avLst/>
        </a:prstGeom>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FD24F9-1E07-4AFC-BE58-A8AC4CD3AF72}">
      <dsp:nvSpPr>
        <dsp:cNvPr id="0" name=""/>
        <dsp:cNvSpPr/>
      </dsp:nvSpPr>
      <dsp:spPr>
        <a:xfrm>
          <a:off x="2700235" y="1234280"/>
          <a:ext cx="2320312" cy="935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Online Payments thru Student Portal </a:t>
          </a:r>
        </a:p>
      </dsp:txBody>
      <dsp:txXfrm>
        <a:off x="2700235" y="1234280"/>
        <a:ext cx="2320312" cy="935375"/>
      </dsp:txXfrm>
    </dsp:sp>
    <dsp:sp modelId="{E7D1353F-4D15-4E5C-B664-59AB4AE71FB2}">
      <dsp:nvSpPr>
        <dsp:cNvPr id="0" name=""/>
        <dsp:cNvSpPr/>
      </dsp:nvSpPr>
      <dsp:spPr>
        <a:xfrm>
          <a:off x="2734460" y="2691854"/>
          <a:ext cx="2320312" cy="189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endParaRPr lang="en-US" sz="1500" kern="1200" dirty="0"/>
        </a:p>
      </dsp:txBody>
      <dsp:txXfrm>
        <a:off x="2734460" y="2691854"/>
        <a:ext cx="2320312" cy="189727"/>
      </dsp:txXfrm>
    </dsp:sp>
    <dsp:sp modelId="{3A078EA1-3437-41C8-9B0B-A36C1E9F58CE}">
      <dsp:nvSpPr>
        <dsp:cNvPr id="0" name=""/>
        <dsp:cNvSpPr/>
      </dsp:nvSpPr>
      <dsp:spPr>
        <a:xfrm>
          <a:off x="6157154" y="169880"/>
          <a:ext cx="812109" cy="812109"/>
        </a:xfrm>
        <a:prstGeom prst="rect">
          <a:avLst/>
        </a:prstGeom>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4E93A8-A0B2-49C6-9592-ABB41087B20E}">
      <dsp:nvSpPr>
        <dsp:cNvPr id="0" name=""/>
        <dsp:cNvSpPr/>
      </dsp:nvSpPr>
      <dsp:spPr>
        <a:xfrm>
          <a:off x="5460920" y="1234280"/>
          <a:ext cx="2320312" cy="935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Pay in person or by mail with check or money order </a:t>
          </a:r>
        </a:p>
      </dsp:txBody>
      <dsp:txXfrm>
        <a:off x="5460920" y="1234280"/>
        <a:ext cx="2320312" cy="935375"/>
      </dsp:txXfrm>
    </dsp:sp>
    <dsp:sp modelId="{E13A7EEE-0F2A-4E17-8960-BB6F6D81BF36}">
      <dsp:nvSpPr>
        <dsp:cNvPr id="0" name=""/>
        <dsp:cNvSpPr/>
      </dsp:nvSpPr>
      <dsp:spPr>
        <a:xfrm>
          <a:off x="3414427" y="2560667"/>
          <a:ext cx="2320312" cy="189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endParaRPr lang="en-US" sz="1500" kern="1200" dirty="0"/>
        </a:p>
      </dsp:txBody>
      <dsp:txXfrm>
        <a:off x="3414427" y="2560667"/>
        <a:ext cx="2320312" cy="189727"/>
      </dsp:txXfrm>
    </dsp:sp>
    <dsp:sp modelId="{9C3D1FB8-AD2A-46B6-ACFA-7874545D30B8}">
      <dsp:nvSpPr>
        <dsp:cNvPr id="0" name=""/>
        <dsp:cNvSpPr/>
      </dsp:nvSpPr>
      <dsp:spPr>
        <a:xfrm rot="5400000">
          <a:off x="8777500" y="169880"/>
          <a:ext cx="812109" cy="812109"/>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040B67-27D4-41F4-A14B-8753210BFDA2}">
      <dsp:nvSpPr>
        <dsp:cNvPr id="0" name=""/>
        <dsp:cNvSpPr/>
      </dsp:nvSpPr>
      <dsp:spPr>
        <a:xfrm>
          <a:off x="8055122" y="1298437"/>
          <a:ext cx="2320312" cy="935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dirty="0"/>
            <a:t>Drop Box Available in Police Station</a:t>
          </a:r>
        </a:p>
      </dsp:txBody>
      <dsp:txXfrm>
        <a:off x="8055122" y="1298437"/>
        <a:ext cx="2320312" cy="935375"/>
      </dsp:txXfrm>
    </dsp:sp>
    <dsp:sp modelId="{88295DA7-53DF-413E-9A18-F92A766BA9FD}">
      <dsp:nvSpPr>
        <dsp:cNvPr id="0" name=""/>
        <dsp:cNvSpPr/>
      </dsp:nvSpPr>
      <dsp:spPr>
        <a:xfrm>
          <a:off x="8187194" y="2691854"/>
          <a:ext cx="2320312" cy="18972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1EAF4-8E27-4009-A1F5-C3A4FBDD94C0}">
      <dsp:nvSpPr>
        <dsp:cNvPr id="0" name=""/>
        <dsp:cNvSpPr/>
      </dsp:nvSpPr>
      <dsp:spPr>
        <a:xfrm rot="5400000">
          <a:off x="2500756" y="-33051"/>
          <a:ext cx="2934970" cy="3734816"/>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EECU	</a:t>
          </a:r>
        </a:p>
        <a:p>
          <a:pPr marL="342900" lvl="2" indent="-171450" algn="l" defTabSz="711200">
            <a:lnSpc>
              <a:spcPct val="90000"/>
            </a:lnSpc>
            <a:spcBef>
              <a:spcPct val="0"/>
            </a:spcBef>
            <a:spcAft>
              <a:spcPct val="15000"/>
            </a:spcAft>
            <a:buChar char="•"/>
          </a:pPr>
          <a:r>
            <a:rPr lang="en-US" sz="1600" kern="1200"/>
            <a:t>Free checking accounts</a:t>
          </a:r>
        </a:p>
        <a:p>
          <a:pPr marL="342900" lvl="2" indent="-171450" algn="l" defTabSz="711200">
            <a:lnSpc>
              <a:spcPct val="90000"/>
            </a:lnSpc>
            <a:spcBef>
              <a:spcPct val="0"/>
            </a:spcBef>
            <a:spcAft>
              <a:spcPct val="15000"/>
            </a:spcAft>
            <a:buChar char="•"/>
          </a:pPr>
          <a:r>
            <a:rPr lang="en-US" sz="1600" kern="1200" dirty="0"/>
            <a:t>Cashier checks $3.00 per check with min. purchase of $1000</a:t>
          </a:r>
        </a:p>
        <a:p>
          <a:pPr marL="342900" lvl="2" indent="-171450" algn="l" defTabSz="711200">
            <a:lnSpc>
              <a:spcPct val="90000"/>
            </a:lnSpc>
            <a:spcBef>
              <a:spcPct val="0"/>
            </a:spcBef>
            <a:spcAft>
              <a:spcPct val="15000"/>
            </a:spcAft>
            <a:buChar char="•"/>
          </a:pPr>
          <a:r>
            <a:rPr lang="en-US" sz="1600" kern="1200" dirty="0"/>
            <a:t>Money Order is $2.00 with max purchase of $1000</a:t>
          </a:r>
        </a:p>
        <a:p>
          <a:pPr marL="171450" lvl="1" indent="-171450" algn="l" defTabSz="711200">
            <a:lnSpc>
              <a:spcPct val="90000"/>
            </a:lnSpc>
            <a:spcBef>
              <a:spcPct val="0"/>
            </a:spcBef>
            <a:spcAft>
              <a:spcPct val="15000"/>
            </a:spcAft>
            <a:buChar char="•"/>
          </a:pPr>
          <a:r>
            <a:rPr lang="en-US" sz="1600" kern="1200"/>
            <a:t>BB&amp;T Truist </a:t>
          </a:r>
        </a:p>
        <a:p>
          <a:pPr marL="342900" lvl="2" indent="-171450" algn="l" defTabSz="711200">
            <a:lnSpc>
              <a:spcPct val="90000"/>
            </a:lnSpc>
            <a:spcBef>
              <a:spcPct val="0"/>
            </a:spcBef>
            <a:spcAft>
              <a:spcPct val="15000"/>
            </a:spcAft>
            <a:buChar char="•"/>
          </a:pPr>
          <a:r>
            <a:rPr lang="en-US" sz="1600" kern="1200"/>
            <a:t>Free Checking &amp; Savings account</a:t>
          </a:r>
        </a:p>
        <a:p>
          <a:pPr marL="342900" lvl="2" indent="-171450" algn="l" defTabSz="711200">
            <a:lnSpc>
              <a:spcPct val="90000"/>
            </a:lnSpc>
            <a:spcBef>
              <a:spcPct val="0"/>
            </a:spcBef>
            <a:spcAft>
              <a:spcPct val="15000"/>
            </a:spcAft>
            <a:buChar char="•"/>
          </a:pPr>
          <a:r>
            <a:rPr lang="en-US" sz="1600" kern="1200"/>
            <a:t>$10 for official check</a:t>
          </a:r>
        </a:p>
        <a:p>
          <a:pPr marL="342900" lvl="2" indent="-171450" algn="l" defTabSz="711200">
            <a:lnSpc>
              <a:spcPct val="90000"/>
            </a:lnSpc>
            <a:spcBef>
              <a:spcPct val="0"/>
            </a:spcBef>
            <a:spcAft>
              <a:spcPct val="15000"/>
            </a:spcAft>
            <a:buChar char="•"/>
          </a:pPr>
          <a:r>
            <a:rPr lang="en-US" sz="1600" kern="1200"/>
            <a:t>$5 for money order (max. $1,000)</a:t>
          </a:r>
        </a:p>
      </dsp:txBody>
      <dsp:txXfrm rot="-5400000">
        <a:off x="2100834" y="510145"/>
        <a:ext cx="3591543" cy="2648424"/>
      </dsp:txXfrm>
    </dsp:sp>
    <dsp:sp modelId="{C383919A-C1D4-4FD2-8CA9-002019D5CEE0}">
      <dsp:nvSpPr>
        <dsp:cNvPr id="0" name=""/>
        <dsp:cNvSpPr/>
      </dsp:nvSpPr>
      <dsp:spPr>
        <a:xfrm>
          <a:off x="0" y="0"/>
          <a:ext cx="2100834" cy="366871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95250" rIns="190500" bIns="95250" numCol="1" spcCol="1270" anchor="ctr" anchorCtr="0">
          <a:noAutofit/>
        </a:bodyPr>
        <a:lstStyle/>
        <a:p>
          <a:pPr marL="0" lvl="0" indent="0" algn="ctr" defTabSz="2222500">
            <a:lnSpc>
              <a:spcPct val="90000"/>
            </a:lnSpc>
            <a:spcBef>
              <a:spcPct val="0"/>
            </a:spcBef>
            <a:spcAft>
              <a:spcPct val="35000"/>
            </a:spcAft>
            <a:buNone/>
          </a:pPr>
          <a:r>
            <a:rPr lang="en-US" sz="5000" kern="1200"/>
            <a:t>Local Banks</a:t>
          </a:r>
        </a:p>
      </dsp:txBody>
      <dsp:txXfrm>
        <a:off x="102554" y="102554"/>
        <a:ext cx="1895726" cy="34636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D0C95-0E1D-4192-9D7A-05453AF06E13}">
      <dsp:nvSpPr>
        <dsp:cNvPr id="0" name=""/>
        <dsp:cNvSpPr/>
      </dsp:nvSpPr>
      <dsp:spPr>
        <a:xfrm rot="5400000">
          <a:off x="2880886" y="-878255"/>
          <a:ext cx="1225070" cy="328792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CVS offers prepaid cards ranging from $4.50 - $4.95 per card</a:t>
          </a:r>
        </a:p>
      </dsp:txBody>
      <dsp:txXfrm rot="-5400000">
        <a:off x="1849458" y="212976"/>
        <a:ext cx="3228124" cy="1105464"/>
      </dsp:txXfrm>
    </dsp:sp>
    <dsp:sp modelId="{89CA449A-5731-482A-87C1-F3CC2E58C30C}">
      <dsp:nvSpPr>
        <dsp:cNvPr id="0" name=""/>
        <dsp:cNvSpPr/>
      </dsp:nvSpPr>
      <dsp:spPr>
        <a:xfrm>
          <a:off x="0" y="38"/>
          <a:ext cx="1849458" cy="1531338"/>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  Prepaid Cards</a:t>
          </a:r>
        </a:p>
      </dsp:txBody>
      <dsp:txXfrm>
        <a:off x="74754" y="74792"/>
        <a:ext cx="1699950" cy="1381830"/>
      </dsp:txXfrm>
    </dsp:sp>
    <dsp:sp modelId="{980A0CA5-00D6-4C28-88F6-A5A2547A8544}">
      <dsp:nvSpPr>
        <dsp:cNvPr id="0" name=""/>
        <dsp:cNvSpPr/>
      </dsp:nvSpPr>
      <dsp:spPr>
        <a:xfrm rot="5400000">
          <a:off x="2880886" y="729649"/>
          <a:ext cx="1225070" cy="328792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7-11 offers money orders up to $550 for $1.35</a:t>
          </a:r>
        </a:p>
        <a:p>
          <a:pPr marL="171450" lvl="1" indent="-171450" algn="l" defTabSz="755650">
            <a:lnSpc>
              <a:spcPct val="90000"/>
            </a:lnSpc>
            <a:spcBef>
              <a:spcPct val="0"/>
            </a:spcBef>
            <a:spcAft>
              <a:spcPct val="15000"/>
            </a:spcAft>
            <a:buChar char="•"/>
          </a:pPr>
          <a:r>
            <a:rPr lang="en-US" sz="1700" kern="1200" dirty="0"/>
            <a:t>CVS offers money grams for $3.95</a:t>
          </a:r>
        </a:p>
      </dsp:txBody>
      <dsp:txXfrm rot="-5400000">
        <a:off x="1849458" y="1820881"/>
        <a:ext cx="3228124" cy="1105464"/>
      </dsp:txXfrm>
    </dsp:sp>
    <dsp:sp modelId="{8323837A-D138-4F72-8880-D398C166BAB3}">
      <dsp:nvSpPr>
        <dsp:cNvPr id="0" name=""/>
        <dsp:cNvSpPr/>
      </dsp:nvSpPr>
      <dsp:spPr>
        <a:xfrm>
          <a:off x="0" y="1607943"/>
          <a:ext cx="1849458" cy="1531338"/>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 Money orders</a:t>
          </a:r>
        </a:p>
      </dsp:txBody>
      <dsp:txXfrm>
        <a:off x="74754" y="1682697"/>
        <a:ext cx="1699950" cy="13818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FEFD5-1504-4964-AB34-E077196AE800}">
      <dsp:nvSpPr>
        <dsp:cNvPr id="0" name=""/>
        <dsp:cNvSpPr/>
      </dsp:nvSpPr>
      <dsp:spPr>
        <a:xfrm>
          <a:off x="0" y="40185"/>
          <a:ext cx="8412480" cy="590096"/>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International students can use Flywire to make a payment. If you choose this option, please make sure you choose University of North Texas Health Science Center and not the University of North Texas Denton campus.</a:t>
          </a:r>
        </a:p>
      </dsp:txBody>
      <dsp:txXfrm>
        <a:off x="17283" y="57468"/>
        <a:ext cx="7409637" cy="555530"/>
      </dsp:txXfrm>
    </dsp:sp>
    <dsp:sp modelId="{5E484AE8-CBA9-467D-BE7C-6EC4E5A5B44C}">
      <dsp:nvSpPr>
        <dsp:cNvPr id="0" name=""/>
        <dsp:cNvSpPr/>
      </dsp:nvSpPr>
      <dsp:spPr>
        <a:xfrm>
          <a:off x="375280" y="52776"/>
          <a:ext cx="8412480" cy="876268"/>
        </a:xfrm>
        <a:prstGeom prst="roundRect">
          <a:avLst>
            <a:gd name="adj" fmla="val 10000"/>
          </a:avLst>
        </a:prstGeom>
        <a:solidFill>
          <a:srgbClr val="007D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 Go to pay.flywire.com</a:t>
          </a:r>
        </a:p>
      </dsp:txBody>
      <dsp:txXfrm>
        <a:off x="400945" y="78441"/>
        <a:ext cx="7087030" cy="824938"/>
      </dsp:txXfrm>
    </dsp:sp>
    <dsp:sp modelId="{5D55E869-F892-47DA-A440-5942B6992AD3}">
      <dsp:nvSpPr>
        <dsp:cNvPr id="0" name=""/>
        <dsp:cNvSpPr/>
      </dsp:nvSpPr>
      <dsp:spPr>
        <a:xfrm>
          <a:off x="1086051" y="1091344"/>
          <a:ext cx="8412480" cy="847386"/>
        </a:xfrm>
        <a:prstGeom prst="roundRect">
          <a:avLst>
            <a:gd name="adj" fmla="val 10000"/>
          </a:avLst>
        </a:prstGeom>
        <a:solidFill>
          <a:srgbClr val="007D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Find your educational institution (</a:t>
          </a:r>
          <a:r>
            <a:rPr lang="en-US" sz="1800" b="1" kern="1200" dirty="0"/>
            <a:t>University of North Texas Health Science Center</a:t>
          </a:r>
          <a:r>
            <a:rPr lang="en-US" sz="1800" kern="1200" dirty="0"/>
            <a:t>), select your country, and choose a payment method. Fill in your details, make your payment, and receive your confirmation.</a:t>
          </a:r>
        </a:p>
      </dsp:txBody>
      <dsp:txXfrm>
        <a:off x="1110870" y="1116163"/>
        <a:ext cx="7099238" cy="797748"/>
      </dsp:txXfrm>
    </dsp:sp>
    <dsp:sp modelId="{4A43D9E1-691D-4FCB-9783-1E31DE2433C3}">
      <dsp:nvSpPr>
        <dsp:cNvPr id="0" name=""/>
        <dsp:cNvSpPr/>
      </dsp:nvSpPr>
      <dsp:spPr>
        <a:xfrm>
          <a:off x="2045242" y="2381323"/>
          <a:ext cx="8412480" cy="1287868"/>
        </a:xfrm>
        <a:prstGeom prst="roundRect">
          <a:avLst>
            <a:gd name="adj" fmla="val 10000"/>
          </a:avLst>
        </a:prstGeom>
        <a:solidFill>
          <a:srgbClr val="007D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If you have any questions, you may contact Flywire at:</a:t>
          </a:r>
        </a:p>
        <a:p>
          <a:pPr marL="171450" lvl="1" indent="-171450" algn="ctr" defTabSz="800100">
            <a:lnSpc>
              <a:spcPct val="90000"/>
            </a:lnSpc>
            <a:spcBef>
              <a:spcPct val="0"/>
            </a:spcBef>
            <a:spcAft>
              <a:spcPct val="15000"/>
            </a:spcAft>
            <a:buChar char="•"/>
          </a:pPr>
          <a:r>
            <a:rPr lang="en-US" sz="1800" kern="1200" dirty="0"/>
            <a:t>Phone: 1-800-346-9252</a:t>
          </a:r>
        </a:p>
        <a:p>
          <a:pPr marL="171450" lvl="1" indent="-171450" algn="ctr" defTabSz="800100">
            <a:lnSpc>
              <a:spcPct val="90000"/>
            </a:lnSpc>
            <a:spcBef>
              <a:spcPct val="0"/>
            </a:spcBef>
            <a:spcAft>
              <a:spcPct val="15000"/>
            </a:spcAft>
            <a:buChar char="•"/>
          </a:pPr>
          <a:r>
            <a:rPr lang="en-US" sz="1800" kern="1200" dirty="0"/>
            <a:t>Email:</a:t>
          </a:r>
          <a:r>
            <a:rPr lang="en-US" sz="1800" kern="1200" dirty="0">
              <a:solidFill>
                <a:srgbClr val="FFFFFF"/>
              </a:solidFill>
            </a:rPr>
            <a:t> </a:t>
          </a:r>
          <a:r>
            <a:rPr lang="en-US" sz="1800" i="1" u="sng" kern="1200" dirty="0">
              <a:solidFill>
                <a:srgbClr val="FFFFFF"/>
              </a:solidFill>
              <a:hlinkClick xmlns:r="http://schemas.openxmlformats.org/officeDocument/2006/relationships" r:id="rId1">
                <a:extLst>
                  <a:ext uri="{A12FA001-AC4F-418D-AE19-62706E023703}">
                    <ahyp:hlinkClr xmlns:ahyp="http://schemas.microsoft.com/office/drawing/2018/hyperlinkcolor" val="tx"/>
                  </a:ext>
                </a:extLst>
              </a:hlinkClick>
            </a:rPr>
            <a:t>support@flywire.com</a:t>
          </a:r>
          <a:endParaRPr lang="en-US" sz="1800" kern="1200" dirty="0">
            <a:solidFill>
              <a:srgbClr val="FFFFFF"/>
            </a:solidFill>
          </a:endParaRPr>
        </a:p>
        <a:p>
          <a:pPr marL="171450" lvl="1" indent="-171450" algn="ctr" defTabSz="800100">
            <a:lnSpc>
              <a:spcPct val="90000"/>
            </a:lnSpc>
            <a:spcBef>
              <a:spcPct val="0"/>
            </a:spcBef>
            <a:spcAft>
              <a:spcPct val="15000"/>
            </a:spcAft>
            <a:buChar char="•"/>
          </a:pPr>
          <a:r>
            <a:rPr lang="en-US" sz="1800" i="1" u="sng" kern="1200" dirty="0">
              <a:solidFill>
                <a:srgbClr val="FFFFFF"/>
              </a:solidFill>
              <a:hlinkClick xmlns:r="http://schemas.openxmlformats.org/officeDocument/2006/relationships" r:id="rId2">
                <a:extLst>
                  <a:ext uri="{A12FA001-AC4F-418D-AE19-62706E023703}">
                    <ahyp:hlinkClr xmlns:ahyp="http://schemas.microsoft.com/office/drawing/2018/hyperlinkcolor" val="tx"/>
                  </a:ext>
                </a:extLst>
              </a:hlinkClick>
            </a:rPr>
            <a:t>flywire.com/help</a:t>
          </a:r>
          <a:r>
            <a:rPr lang="en-US" sz="1800" u="sng" kern="1200" dirty="0">
              <a:solidFill>
                <a:srgbClr val="FFFFFF"/>
              </a:solidFill>
              <a:hlinkClick xmlns:r="http://schemas.openxmlformats.org/officeDocument/2006/relationships" r:id="rId2">
                <a:extLst>
                  <a:ext uri="{A12FA001-AC4F-418D-AE19-62706E023703}">
                    <ahyp:hlinkClr xmlns:ahyp="http://schemas.microsoft.com/office/drawing/2018/hyperlinkcolor" val="tx"/>
                  </a:ext>
                </a:extLst>
              </a:hlinkClick>
            </a:rPr>
            <a:t> </a:t>
          </a:r>
          <a:endParaRPr lang="en-US" sz="1800" kern="1200" dirty="0">
            <a:solidFill>
              <a:srgbClr val="FFFFFF"/>
            </a:solidFill>
          </a:endParaRPr>
        </a:p>
      </dsp:txBody>
      <dsp:txXfrm>
        <a:off x="2082962" y="2419043"/>
        <a:ext cx="7062920" cy="1212428"/>
      </dsp:txXfrm>
    </dsp:sp>
    <dsp:sp modelId="{CBB6FBA4-21BB-4CAF-9933-A2DCDB62EB36}">
      <dsp:nvSpPr>
        <dsp:cNvPr id="0" name=""/>
        <dsp:cNvSpPr/>
      </dsp:nvSpPr>
      <dsp:spPr>
        <a:xfrm>
          <a:off x="7842905" y="568241"/>
          <a:ext cx="569574" cy="569574"/>
        </a:xfrm>
        <a:prstGeom prst="downArrow">
          <a:avLst>
            <a:gd name="adj1" fmla="val 55000"/>
            <a:gd name="adj2" fmla="val 45000"/>
          </a:avLst>
        </a:prstGeom>
        <a:solidFill>
          <a:srgbClr val="25374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7971059" y="568241"/>
        <a:ext cx="313266" cy="428604"/>
      </dsp:txXfrm>
    </dsp:sp>
    <dsp:sp modelId="{67B92A48-DB19-4C36-B88D-C6A1713275E8}">
      <dsp:nvSpPr>
        <dsp:cNvPr id="0" name=""/>
        <dsp:cNvSpPr/>
      </dsp:nvSpPr>
      <dsp:spPr>
        <a:xfrm>
          <a:off x="8547450" y="1603831"/>
          <a:ext cx="569574" cy="569574"/>
        </a:xfrm>
        <a:prstGeom prst="downArrow">
          <a:avLst>
            <a:gd name="adj1" fmla="val 55000"/>
            <a:gd name="adj2" fmla="val 45000"/>
          </a:avLst>
        </a:prstGeom>
        <a:solidFill>
          <a:srgbClr val="25374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675604" y="1603831"/>
        <a:ext cx="313266" cy="428604"/>
      </dsp:txXfrm>
    </dsp:sp>
    <dsp:sp modelId="{AB0399D8-8171-4A20-9760-6B260D74CEA6}">
      <dsp:nvSpPr>
        <dsp:cNvPr id="0" name=""/>
        <dsp:cNvSpPr/>
      </dsp:nvSpPr>
      <dsp:spPr>
        <a:xfrm>
          <a:off x="9241480" y="2639420"/>
          <a:ext cx="569574" cy="569574"/>
        </a:xfrm>
        <a:prstGeom prst="downArrow">
          <a:avLst>
            <a:gd name="adj1" fmla="val 55000"/>
            <a:gd name="adj2" fmla="val 45000"/>
          </a:avLst>
        </a:prstGeom>
        <a:solidFill>
          <a:srgbClr val="25374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369634" y="2639420"/>
        <a:ext cx="313266" cy="4286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EC516-9030-42C5-A9C4-AEE307F00E92}"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6C050-E921-488C-85B4-65EFD51A5375}" type="slidenum">
              <a:rPr lang="en-US" smtClean="0"/>
              <a:t>‹#›</a:t>
            </a:fld>
            <a:endParaRPr lang="en-US"/>
          </a:p>
        </p:txBody>
      </p:sp>
    </p:spTree>
    <p:extLst>
      <p:ext uri="{BB962C8B-B14F-4D97-AF65-F5344CB8AC3E}">
        <p14:creationId xmlns:p14="http://schemas.microsoft.com/office/powerpoint/2010/main" val="1231197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ThirdParty@unthsc.edu"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Authorization to release education records is a form you can fill out if you wish for someone else to be able to discuss your records and billing. We will not share any information about your student account unless there is a form for them on file. </a:t>
            </a:r>
          </a:p>
          <a:p>
            <a:endParaRPr lang="en-US" dirty="0"/>
          </a:p>
        </p:txBody>
      </p:sp>
      <p:sp>
        <p:nvSpPr>
          <p:cNvPr id="4" name="Slide Number Placeholder 3"/>
          <p:cNvSpPr>
            <a:spLocks noGrp="1"/>
          </p:cNvSpPr>
          <p:nvPr>
            <p:ph type="sldNum" sz="quarter" idx="10"/>
          </p:nvPr>
        </p:nvSpPr>
        <p:spPr/>
        <p:txBody>
          <a:bodyPr/>
          <a:lstStyle/>
          <a:p>
            <a:fld id="{731FC4CB-3D95-E245-ABFA-3455484C67F2}" type="slidenum">
              <a:rPr lang="en-US" smtClean="0"/>
              <a:t>1</a:t>
            </a:fld>
            <a:endParaRPr lang="en-US"/>
          </a:p>
        </p:txBody>
      </p:sp>
    </p:spTree>
    <p:extLst>
      <p:ext uri="{BB962C8B-B14F-4D97-AF65-F5344CB8AC3E}">
        <p14:creationId xmlns:p14="http://schemas.microsoft.com/office/powerpoint/2010/main" val="62903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dirty="0">
                <a:solidFill>
                  <a:srgbClr val="000000"/>
                </a:solidFill>
                <a:effectLst/>
                <a:latin typeface="Calibri" panose="020F0502020204030204" pitchFamily="34" charset="0"/>
                <a:ea typeface="+mn-ea"/>
                <a:cs typeface="+mn-cs"/>
              </a:rPr>
              <a:t>Every student is required to sign a student financial agreement each year and you can do so in your student portal click on tasks, then under to do list click on Student Financial Agreement.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31FC4CB-3D95-E245-ABFA-3455484C67F2}" type="slidenum">
              <a:rPr lang="en-US" smtClean="0"/>
              <a:t>11</a:t>
            </a:fld>
            <a:endParaRPr lang="en-US"/>
          </a:p>
        </p:txBody>
      </p:sp>
    </p:spTree>
    <p:extLst>
      <p:ext uri="{BB962C8B-B14F-4D97-AF65-F5344CB8AC3E}">
        <p14:creationId xmlns:p14="http://schemas.microsoft.com/office/powerpoint/2010/main" val="508005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dirty="0">
                <a:solidFill>
                  <a:srgbClr val="000000"/>
                </a:solidFill>
                <a:effectLst/>
                <a:latin typeface="Calibri" panose="020F0502020204030204" pitchFamily="34" charset="0"/>
                <a:ea typeface="+mn-ea"/>
                <a:cs typeface="+mn-cs"/>
              </a:rPr>
              <a:t>Every student is required to sign a student financial agreement each year and you can do so in your student portal click on tasks, then under to do list click on Student Financial Agreement.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31FC4CB-3D95-E245-ABFA-3455484C67F2}" type="slidenum">
              <a:rPr lang="en-US" smtClean="0"/>
              <a:t>12</a:t>
            </a:fld>
            <a:endParaRPr lang="en-US"/>
          </a:p>
        </p:txBody>
      </p:sp>
    </p:spTree>
    <p:extLst>
      <p:ext uri="{BB962C8B-B14F-4D97-AF65-F5344CB8AC3E}">
        <p14:creationId xmlns:p14="http://schemas.microsoft.com/office/powerpoint/2010/main" val="3679117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dirty="0">
                <a:solidFill>
                  <a:srgbClr val="000000"/>
                </a:solidFill>
                <a:effectLst/>
                <a:latin typeface="Calibri" panose="020F0502020204030204" pitchFamily="34" charset="0"/>
                <a:ea typeface="+mn-ea"/>
                <a:cs typeface="+mn-cs"/>
              </a:rPr>
              <a:t>Every student is required to sign a student financial agreement each year and you can do so in your student portal click on tasks, then under to do list click on Student Financial Agreement.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31FC4CB-3D95-E245-ABFA-3455484C67F2}" type="slidenum">
              <a:rPr lang="en-US" smtClean="0"/>
              <a:t>13</a:t>
            </a:fld>
            <a:endParaRPr lang="en-US"/>
          </a:p>
        </p:txBody>
      </p:sp>
    </p:spTree>
    <p:extLst>
      <p:ext uri="{BB962C8B-B14F-4D97-AF65-F5344CB8AC3E}">
        <p14:creationId xmlns:p14="http://schemas.microsoft.com/office/powerpoint/2010/main" val="2724539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a students have a balance due in the current term, please have them go to the “Installment Plan” tab in their </a:t>
            </a:r>
            <a:r>
              <a:rPr lang="en-US" sz="1200" kern="1200" dirty="0" err="1">
                <a:solidFill>
                  <a:schemeClr val="tx1"/>
                </a:solidFill>
                <a:effectLst/>
                <a:latin typeface="+mn-lt"/>
                <a:ea typeface="+mn-ea"/>
                <a:cs typeface="+mn-cs"/>
              </a:rPr>
              <a:t>MyHSC</a:t>
            </a:r>
            <a:r>
              <a:rPr lang="en-US" sz="1200" kern="1200" dirty="0">
                <a:solidFill>
                  <a:schemeClr val="tx1"/>
                </a:solidFill>
                <a:effectLst/>
                <a:latin typeface="+mn-lt"/>
                <a:ea typeface="+mn-ea"/>
                <a:cs typeface="+mn-cs"/>
              </a:rPr>
              <a:t> self-service and then click on the pay bill button it shows when they get there</a:t>
            </a:r>
            <a:endParaRPr lang="en-US" dirty="0"/>
          </a:p>
        </p:txBody>
      </p:sp>
      <p:sp>
        <p:nvSpPr>
          <p:cNvPr id="4" name="Slide Number Placeholder 3"/>
          <p:cNvSpPr>
            <a:spLocks noGrp="1"/>
          </p:cNvSpPr>
          <p:nvPr>
            <p:ph type="sldNum" sz="quarter" idx="10"/>
          </p:nvPr>
        </p:nvSpPr>
        <p:spPr/>
        <p:txBody>
          <a:bodyPr/>
          <a:lstStyle/>
          <a:p>
            <a:fld id="{731FC4CB-3D95-E245-ABFA-3455484C67F2}" type="slidenum">
              <a:rPr lang="en-US" smtClean="0"/>
              <a:t>14</a:t>
            </a:fld>
            <a:endParaRPr lang="en-US"/>
          </a:p>
        </p:txBody>
      </p:sp>
    </p:spTree>
    <p:extLst>
      <p:ext uri="{BB962C8B-B14F-4D97-AF65-F5344CB8AC3E}">
        <p14:creationId xmlns:p14="http://schemas.microsoft.com/office/powerpoint/2010/main" val="3469614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will then take them to the “View &amp; Pay Accounts” tab in QuickPay where it will show them the “Current Amount Due: ” (which is their down payment) as shown below. They will need to hit the “Make a Payment" button.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1FC4CB-3D95-E245-ABFA-3455484C67F2}" type="slidenum">
              <a:rPr lang="en-US" smtClean="0"/>
              <a:t>15</a:t>
            </a:fld>
            <a:endParaRPr lang="en-US"/>
          </a:p>
        </p:txBody>
      </p:sp>
    </p:spTree>
    <p:extLst>
      <p:ext uri="{BB962C8B-B14F-4D97-AF65-F5344CB8AC3E}">
        <p14:creationId xmlns:p14="http://schemas.microsoft.com/office/powerpoint/2010/main" val="3882885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select the “Pay other amount" option where they will need to enter the </a:t>
            </a:r>
            <a:r>
              <a:rPr lang="en-US" sz="1200" b="1" u="sng" kern="1200" dirty="0">
                <a:solidFill>
                  <a:schemeClr val="tx1"/>
                </a:solidFill>
                <a:effectLst/>
                <a:latin typeface="+mn-lt"/>
                <a:ea typeface="+mn-ea"/>
                <a:cs typeface="+mn-cs"/>
              </a:rPr>
              <a:t>EXACT</a:t>
            </a:r>
            <a:r>
              <a:rPr lang="en-US" sz="1200" kern="1200" dirty="0">
                <a:solidFill>
                  <a:schemeClr val="tx1"/>
                </a:solidFill>
                <a:effectLst/>
                <a:latin typeface="+mn-lt"/>
                <a:ea typeface="+mn-ea"/>
                <a:cs typeface="+mn-cs"/>
              </a:rPr>
              <a:t> “Current Amount Due” shown on the last page. Once they finish making that payment they should be enrolled in the installment plan. </a:t>
            </a:r>
          </a:p>
        </p:txBody>
      </p:sp>
      <p:sp>
        <p:nvSpPr>
          <p:cNvPr id="4" name="Slide Number Placeholder 3"/>
          <p:cNvSpPr>
            <a:spLocks noGrp="1"/>
          </p:cNvSpPr>
          <p:nvPr>
            <p:ph type="sldNum" sz="quarter" idx="10"/>
          </p:nvPr>
        </p:nvSpPr>
        <p:spPr/>
        <p:txBody>
          <a:bodyPr/>
          <a:lstStyle/>
          <a:p>
            <a:fld id="{731FC4CB-3D95-E245-ABFA-3455484C67F2}" type="slidenum">
              <a:rPr lang="en-US" smtClean="0"/>
              <a:t>16</a:t>
            </a:fld>
            <a:endParaRPr lang="en-US"/>
          </a:p>
        </p:txBody>
      </p:sp>
    </p:spTree>
    <p:extLst>
      <p:ext uri="{BB962C8B-B14F-4D97-AF65-F5344CB8AC3E}">
        <p14:creationId xmlns:p14="http://schemas.microsoft.com/office/powerpoint/2010/main" val="395962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Third party payments are payments made for your tuition and fees by a vendor or sponsor. If you have a sponsor that will be paying your tuition they must sign a contract and this must be submitted 10 days prior to the first day of class. To find the contract please click on the hyperlink on this page or see our website  Student Finance forms page. For any questions </a:t>
            </a:r>
            <a:r>
              <a:rPr lang="en-US" sz="1200" b="1" kern="1200" dirty="0">
                <a:solidFill>
                  <a:schemeClr val="tx1"/>
                </a:solidFill>
                <a:effectLst/>
                <a:latin typeface="+mn-lt"/>
                <a:ea typeface="+mn-ea"/>
                <a:cs typeface="+mn-cs"/>
              </a:rPr>
              <a:t>For any question related to Third Party Contract/Billing benefits please email: </a:t>
            </a:r>
            <a:r>
              <a:rPr lang="en-US" sz="1200" b="1" i="1" u="sng" kern="1200" dirty="0">
                <a:solidFill>
                  <a:schemeClr val="tx1"/>
                </a:solidFill>
                <a:effectLst/>
                <a:latin typeface="+mn-lt"/>
                <a:ea typeface="+mn-ea"/>
                <a:cs typeface="+mn-cs"/>
                <a:hlinkClick r:id="rId3"/>
              </a:rPr>
              <a:t>ThirdParty@unthsc.edu</a:t>
            </a:r>
            <a:r>
              <a:rPr lang="en-US" sz="1200" b="1" kern="1200" dirty="0">
                <a:solidFill>
                  <a:schemeClr val="tx1"/>
                </a:solidFill>
                <a:effectLst/>
                <a:latin typeface="+mn-lt"/>
                <a:ea typeface="+mn-ea"/>
                <a:cs typeface="+mn-cs"/>
              </a:rPr>
              <a:t> or call 817-735-0676</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1FC4CB-3D95-E245-ABFA-3455484C67F2}" type="slidenum">
              <a:rPr lang="en-US" smtClean="0"/>
              <a:t>17</a:t>
            </a:fld>
            <a:endParaRPr lang="en-US"/>
          </a:p>
        </p:txBody>
      </p:sp>
    </p:spTree>
    <p:extLst>
      <p:ext uri="{BB962C8B-B14F-4D97-AF65-F5344CB8AC3E}">
        <p14:creationId xmlns:p14="http://schemas.microsoft.com/office/powerpoint/2010/main" val="4037600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Ok now for the information you really want to know! Refunds! You can expect to see your financial aid disburse approximately 10 days prior to the first day of class. Refunds are normally processed on Tuesdays and Thursdays. You may receive your refund by direct deposit or reloadable debit card. All students are required to make their student Choice refund option in the </a:t>
            </a:r>
            <a:r>
              <a:rPr lang="en-US" sz="1200" kern="1200" dirty="0" err="1">
                <a:solidFill>
                  <a:schemeClr val="tx1"/>
                </a:solidFill>
                <a:effectLst/>
                <a:latin typeface="+mn-lt"/>
                <a:ea typeface="+mn-ea"/>
                <a:cs typeface="+mn-cs"/>
              </a:rPr>
              <a:t>MyHSC</a:t>
            </a:r>
            <a:r>
              <a:rPr lang="en-US" sz="1200" kern="1200" dirty="0">
                <a:solidFill>
                  <a:schemeClr val="tx1"/>
                </a:solidFill>
                <a:effectLst/>
                <a:latin typeface="+mn-lt"/>
                <a:ea typeface="+mn-ea"/>
                <a:cs typeface="+mn-cs"/>
              </a:rPr>
              <a:t> &gt; student account &gt; direct deposit. </a:t>
            </a:r>
            <a:endParaRPr lang="en-US" dirty="0"/>
          </a:p>
          <a:p>
            <a:endParaRPr lang="en-US" dirty="0"/>
          </a:p>
        </p:txBody>
      </p:sp>
      <p:sp>
        <p:nvSpPr>
          <p:cNvPr id="4" name="Slide Number Placeholder 3"/>
          <p:cNvSpPr>
            <a:spLocks noGrp="1"/>
          </p:cNvSpPr>
          <p:nvPr>
            <p:ph type="sldNum" sz="quarter" idx="10"/>
          </p:nvPr>
        </p:nvSpPr>
        <p:spPr/>
        <p:txBody>
          <a:bodyPr/>
          <a:lstStyle/>
          <a:p>
            <a:fld id="{731FC4CB-3D95-E245-ABFA-3455484C67F2}" type="slidenum">
              <a:rPr lang="en-US" smtClean="0"/>
              <a:t>18</a:t>
            </a:fld>
            <a:endParaRPr lang="en-US"/>
          </a:p>
        </p:txBody>
      </p:sp>
    </p:spTree>
    <p:extLst>
      <p:ext uri="{BB962C8B-B14F-4D97-AF65-F5344CB8AC3E}">
        <p14:creationId xmlns:p14="http://schemas.microsoft.com/office/powerpoint/2010/main" val="612494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1098 t’s are disbursed on January 31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When logged into your student account you can view and download your 1098t by clicking on the last tab labeled view 1098t. </a:t>
            </a:r>
          </a:p>
          <a:p>
            <a:endParaRPr lang="en-US" dirty="0"/>
          </a:p>
        </p:txBody>
      </p:sp>
      <p:sp>
        <p:nvSpPr>
          <p:cNvPr id="4" name="Slide Number Placeholder 3"/>
          <p:cNvSpPr>
            <a:spLocks noGrp="1"/>
          </p:cNvSpPr>
          <p:nvPr>
            <p:ph type="sldNum" sz="quarter" idx="10"/>
          </p:nvPr>
        </p:nvSpPr>
        <p:spPr/>
        <p:txBody>
          <a:bodyPr/>
          <a:lstStyle/>
          <a:p>
            <a:fld id="{731FC4CB-3D95-E245-ABFA-3455484C67F2}" type="slidenum">
              <a:rPr lang="en-US" smtClean="0"/>
              <a:t>19</a:t>
            </a:fld>
            <a:endParaRPr lang="en-US"/>
          </a:p>
        </p:txBody>
      </p:sp>
    </p:spTree>
    <p:extLst>
      <p:ext uri="{BB962C8B-B14F-4D97-AF65-F5344CB8AC3E}">
        <p14:creationId xmlns:p14="http://schemas.microsoft.com/office/powerpoint/2010/main" val="289199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be sure that your contact information is up to date. We will primarily communicate with you through your student email but it is very important that your mailing address and phone numbers are correct.</a:t>
            </a:r>
            <a:endParaRPr lang="en-US" dirty="0"/>
          </a:p>
        </p:txBody>
      </p:sp>
      <p:sp>
        <p:nvSpPr>
          <p:cNvPr id="4" name="Slide Number Placeholder 3"/>
          <p:cNvSpPr>
            <a:spLocks noGrp="1"/>
          </p:cNvSpPr>
          <p:nvPr>
            <p:ph type="sldNum" sz="quarter" idx="10"/>
          </p:nvPr>
        </p:nvSpPr>
        <p:spPr/>
        <p:txBody>
          <a:bodyPr/>
          <a:lstStyle/>
          <a:p>
            <a:fld id="{731FC4CB-3D95-E245-ABFA-3455484C67F2}" type="slidenum">
              <a:rPr lang="en-US" smtClean="0"/>
              <a:t>20</a:t>
            </a:fld>
            <a:endParaRPr lang="en-US"/>
          </a:p>
        </p:txBody>
      </p:sp>
    </p:spTree>
    <p:extLst>
      <p:ext uri="{BB962C8B-B14F-4D97-AF65-F5344CB8AC3E}">
        <p14:creationId xmlns:p14="http://schemas.microsoft.com/office/powerpoint/2010/main" val="2853025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and welcome to Student finance and the cashier’s office. I will be going through some information about our office, best ways to get in touch with us and the services we provide.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731FC4CB-3D95-E245-ABFA-3455484C67F2}" type="slidenum">
              <a:rPr lang="en-US" smtClean="0"/>
              <a:t>3</a:t>
            </a:fld>
            <a:endParaRPr lang="en-US"/>
          </a:p>
        </p:txBody>
      </p:sp>
    </p:spTree>
    <p:extLst>
      <p:ext uri="{BB962C8B-B14F-4D97-AF65-F5344CB8AC3E}">
        <p14:creationId xmlns:p14="http://schemas.microsoft.com/office/powerpoint/2010/main" val="1438748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Lastly, here is our main contact information again. Our business hours are from 8-5  Monday thru Friday The best ways to contact us are through email and live chat. If you choose to leave a phone message we will get back to you at our earliest convenience.  Thank you for your time and if you have any questions please don’t hesitate to reach out to us.</a:t>
            </a:r>
          </a:p>
          <a:p>
            <a:endParaRPr lang="en-US" dirty="0"/>
          </a:p>
        </p:txBody>
      </p:sp>
      <p:sp>
        <p:nvSpPr>
          <p:cNvPr id="4" name="Slide Number Placeholder 3"/>
          <p:cNvSpPr>
            <a:spLocks noGrp="1"/>
          </p:cNvSpPr>
          <p:nvPr>
            <p:ph type="sldNum" sz="quarter" idx="10"/>
          </p:nvPr>
        </p:nvSpPr>
        <p:spPr/>
        <p:txBody>
          <a:bodyPr/>
          <a:lstStyle/>
          <a:p>
            <a:fld id="{731FC4CB-3D95-E245-ABFA-3455484C67F2}" type="slidenum">
              <a:rPr lang="en-US" smtClean="0"/>
              <a:t>21</a:t>
            </a:fld>
            <a:endParaRPr lang="en-US"/>
          </a:p>
        </p:txBody>
      </p:sp>
    </p:spTree>
    <p:extLst>
      <p:ext uri="{BB962C8B-B14F-4D97-AF65-F5344CB8AC3E}">
        <p14:creationId xmlns:p14="http://schemas.microsoft.com/office/powerpoint/2010/main" val="404568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best way to contact us is through live chat on our website and email. You can click on the live chat link on this page and it will take you straight to our website. To contact us by email the first email listed is </a:t>
            </a:r>
            <a:r>
              <a:rPr lang="en-US" sz="1200" kern="1200" dirty="0" err="1">
                <a:solidFill>
                  <a:schemeClr val="tx1"/>
                </a:solidFill>
                <a:effectLst/>
                <a:latin typeface="+mn-lt"/>
                <a:ea typeface="+mn-ea"/>
                <a:cs typeface="+mn-cs"/>
              </a:rPr>
              <a:t>studentfin</a:t>
            </a:r>
            <a:r>
              <a:rPr lang="en-US" sz="1200" kern="1200" dirty="0">
                <a:solidFill>
                  <a:schemeClr val="tx1"/>
                </a:solidFill>
                <a:effectLst/>
                <a:latin typeface="+mn-lt"/>
                <a:ea typeface="+mn-ea"/>
                <a:cs typeface="+mn-cs"/>
              </a:rPr>
              <a:t> box which is where you can ask any questions about your account, especially if you aren’t sure exactly what you need. Then there is SFAccounts, which will be able to answer questions about past due balances and payment plans. Also there is the third party email that will be able to assist you if you have a third party sponsor questions. The cashier email is the best contact to know when you can make an appointment to pay in person, if necessary. Lastly the 1098t email will be the email you correspond with if you are needing to submit a w 9 s form or get information about your 1098t. Also, please go follow our </a:t>
            </a:r>
            <a:r>
              <a:rPr lang="en-US" sz="1200" kern="1200" dirty="0" err="1">
                <a:solidFill>
                  <a:schemeClr val="tx1"/>
                </a:solidFill>
                <a:effectLst/>
                <a:latin typeface="+mn-lt"/>
                <a:ea typeface="+mn-ea"/>
                <a:cs typeface="+mn-cs"/>
              </a:rPr>
              <a:t>facebook</a:t>
            </a:r>
            <a:r>
              <a:rPr lang="en-US" sz="1200" kern="1200" dirty="0">
                <a:solidFill>
                  <a:schemeClr val="tx1"/>
                </a:solidFill>
                <a:effectLst/>
                <a:latin typeface="+mn-lt"/>
                <a:ea typeface="+mn-ea"/>
                <a:cs typeface="+mn-cs"/>
              </a:rPr>
              <a:t> page. Where we post reminders and other helpful information.  </a:t>
            </a:r>
          </a:p>
        </p:txBody>
      </p:sp>
      <p:sp>
        <p:nvSpPr>
          <p:cNvPr id="4" name="Slide Number Placeholder 3"/>
          <p:cNvSpPr>
            <a:spLocks noGrp="1"/>
          </p:cNvSpPr>
          <p:nvPr>
            <p:ph type="sldNum" sz="quarter" idx="10"/>
          </p:nvPr>
        </p:nvSpPr>
        <p:spPr/>
        <p:txBody>
          <a:bodyPr/>
          <a:lstStyle/>
          <a:p>
            <a:fld id="{731FC4CB-3D95-E245-ABFA-3455484C67F2}" type="slidenum">
              <a:rPr lang="en-US" smtClean="0"/>
              <a:t>4</a:t>
            </a:fld>
            <a:endParaRPr lang="en-US"/>
          </a:p>
        </p:txBody>
      </p:sp>
    </p:spTree>
    <p:extLst>
      <p:ext uri="{BB962C8B-B14F-4D97-AF65-F5344CB8AC3E}">
        <p14:creationId xmlns:p14="http://schemas.microsoft.com/office/powerpoint/2010/main" val="4127520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a:lnSpc>
                <a:spcPct val="119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need to stop by our offices to make a payment or drop off any forms we are located in the SSC suite 150 and the cashier office is located suite 101. Payments are made by appointment only and available appointment times are Monday thru Friday between 10am and 1 pm. You can make an appointment online on the cashier services page using this QR code</a:t>
            </a:r>
            <a:r>
              <a:rPr lang="en-US" sz="1800" kern="1400" dirty="0">
                <a:ln>
                  <a:noFill/>
                </a:ln>
                <a:solidFill>
                  <a:srgbClr val="000000"/>
                </a:solidFill>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1FC4CB-3D95-E245-ABFA-3455484C67F2}" type="slidenum">
              <a:rPr lang="en-US" smtClean="0"/>
              <a:t>5</a:t>
            </a:fld>
            <a:endParaRPr lang="en-US"/>
          </a:p>
        </p:txBody>
      </p:sp>
    </p:spTree>
    <p:extLst>
      <p:ext uri="{BB962C8B-B14F-4D97-AF65-F5344CB8AC3E}">
        <p14:creationId xmlns:p14="http://schemas.microsoft.com/office/powerpoint/2010/main" val="304602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Often times it can be confusing as to what we do versus what financial aid does and the registrar’s office, because we work so closely together. The services we provide are listed below. The cashier’s office processes payments made by check, money order and flywire. We manage students accounts by positing your tuition and fees. We also process online payments and any third party sponsor payments, we offer payment plans, and we apply any approved waivers or exemptions to your account. We process refunds and distribute 1098T’s , detailed information about what we do can also be found on our website. </a:t>
            </a:r>
          </a:p>
          <a:p>
            <a:endParaRPr lang="en-US" dirty="0"/>
          </a:p>
        </p:txBody>
      </p:sp>
      <p:sp>
        <p:nvSpPr>
          <p:cNvPr id="4" name="Slide Number Placeholder 3"/>
          <p:cNvSpPr>
            <a:spLocks noGrp="1"/>
          </p:cNvSpPr>
          <p:nvPr>
            <p:ph type="sldNum" sz="quarter" idx="10"/>
          </p:nvPr>
        </p:nvSpPr>
        <p:spPr/>
        <p:txBody>
          <a:bodyPr/>
          <a:lstStyle/>
          <a:p>
            <a:fld id="{731FC4CB-3D95-E245-ABFA-3455484C67F2}" type="slidenum">
              <a:rPr lang="en-US" smtClean="0"/>
              <a:t>6</a:t>
            </a:fld>
            <a:endParaRPr lang="en-US"/>
          </a:p>
        </p:txBody>
      </p:sp>
    </p:spTree>
    <p:extLst>
      <p:ext uri="{BB962C8B-B14F-4D97-AF65-F5344CB8AC3E}">
        <p14:creationId xmlns:p14="http://schemas.microsoft.com/office/powerpoint/2010/main" val="2123630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Payment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Informtion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you can pay online through your student portal by clicking on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myhsc</a:t>
            </a:r>
            <a:r>
              <a:rPr lang="en-US" sz="1200" dirty="0">
                <a:effectLst/>
                <a:latin typeface="Calibri" panose="020F0502020204030204" pitchFamily="34" charset="0"/>
                <a:ea typeface="Calibri" panose="020F0502020204030204" pitchFamily="34" charset="0"/>
                <a:cs typeface="Times New Roman" panose="02020603050405020304" pitchFamily="18" charset="0"/>
              </a:rPr>
              <a:t> link here, go to student account, and then click on make a payment. This will take you to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quickpay</a:t>
            </a:r>
            <a:r>
              <a:rPr lang="en-US" sz="1200" dirty="0">
                <a:effectLst/>
                <a:latin typeface="Calibri" panose="020F0502020204030204" pitchFamily="34" charset="0"/>
                <a:ea typeface="Calibri" panose="020F0502020204030204" pitchFamily="34" charset="0"/>
                <a:cs typeface="Times New Roman" panose="02020603050405020304" pitchFamily="18" charset="0"/>
              </a:rPr>
              <a:t> portal where you can enter your information to pay by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ececk</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credit card. If you choose to pay by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echeck</a:t>
            </a:r>
            <a:r>
              <a:rPr lang="en-US" sz="1200" dirty="0">
                <a:effectLst/>
                <a:latin typeface="Calibri" panose="020F0502020204030204" pitchFamily="34" charset="0"/>
                <a:ea typeface="Calibri" panose="020F0502020204030204" pitchFamily="34" charset="0"/>
                <a:cs typeface="Times New Roman" panose="02020603050405020304" pitchFamily="18" charset="0"/>
              </a:rPr>
              <a:t> you can avoid the credit card service fee. You also have the option to enroll in a payment plan, or pay in person at the cashier’s office by check or money order. Again payments are due the day before classes start and please remember never send cash through the mail.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1FC4CB-3D95-E245-ABFA-3455484C67F2}" type="slidenum">
              <a:rPr lang="en-US" smtClean="0"/>
              <a:t>7</a:t>
            </a:fld>
            <a:endParaRPr lang="en-US"/>
          </a:p>
        </p:txBody>
      </p:sp>
    </p:spTree>
    <p:extLst>
      <p:ext uri="{BB962C8B-B14F-4D97-AF65-F5344CB8AC3E}">
        <p14:creationId xmlns:p14="http://schemas.microsoft.com/office/powerpoint/2010/main" val="358173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Check and Money order options, Here you can see information on nearby banks that offer checking accounts, cashier checks, and money orders. If needing a prepaid card or money order you can purchase one at the CVS near campus. Additionally the 7-11 offers money orders as well. </a:t>
            </a:r>
          </a:p>
          <a:p>
            <a:endParaRPr lang="en-US" dirty="0"/>
          </a:p>
        </p:txBody>
      </p:sp>
      <p:sp>
        <p:nvSpPr>
          <p:cNvPr id="4" name="Slide Number Placeholder 3"/>
          <p:cNvSpPr>
            <a:spLocks noGrp="1"/>
          </p:cNvSpPr>
          <p:nvPr>
            <p:ph type="sldNum" sz="quarter" idx="5"/>
          </p:nvPr>
        </p:nvSpPr>
        <p:spPr/>
        <p:txBody>
          <a:bodyPr/>
          <a:lstStyle/>
          <a:p>
            <a:fld id="{731FC4CB-3D95-E245-ABFA-3455484C67F2}" type="slidenum">
              <a:rPr lang="en-US" smtClean="0"/>
              <a:t>8</a:t>
            </a:fld>
            <a:endParaRPr lang="en-US"/>
          </a:p>
        </p:txBody>
      </p:sp>
    </p:spTree>
    <p:extLst>
      <p:ext uri="{BB962C8B-B14F-4D97-AF65-F5344CB8AC3E}">
        <p14:creationId xmlns:p14="http://schemas.microsoft.com/office/powerpoint/2010/main" val="129497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International Payments are accepted through flywire, go to pay.flywire.com, find your education institution (University North Texas Health Science Center), select your country, and choose a payment method. Fill in your details, make your payment and receive your confirmation. Please note when you receive confirmation that payment is processed it may take 7-10 business days to reflect in your student portal. If you have questions you can contact flyer at: 1-800-346-9252, email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support@flywire</a:t>
            </a:r>
            <a:r>
              <a:rPr lang="en-US" sz="1200" dirty="0">
                <a:effectLst/>
                <a:latin typeface="Calibri" panose="020F0502020204030204" pitchFamily="34" charset="0"/>
                <a:ea typeface="Calibri" panose="020F0502020204030204" pitchFamily="34" charset="0"/>
                <a:cs typeface="Times New Roman" panose="02020603050405020304" pitchFamily="18" charset="0"/>
              </a:rPr>
              <a:t> .com and visit their website at flywire.com/help. Western Union will become another option for international payments soon. </a:t>
            </a:r>
          </a:p>
          <a:p>
            <a:endParaRPr lang="en-US" dirty="0"/>
          </a:p>
        </p:txBody>
      </p:sp>
      <p:sp>
        <p:nvSpPr>
          <p:cNvPr id="4" name="Slide Number Placeholder 3"/>
          <p:cNvSpPr>
            <a:spLocks noGrp="1"/>
          </p:cNvSpPr>
          <p:nvPr>
            <p:ph type="sldNum" sz="quarter" idx="5"/>
          </p:nvPr>
        </p:nvSpPr>
        <p:spPr/>
        <p:txBody>
          <a:bodyPr/>
          <a:lstStyle/>
          <a:p>
            <a:fld id="{731FC4CB-3D95-E245-ABFA-3455484C67F2}" type="slidenum">
              <a:rPr lang="en-US" smtClean="0"/>
              <a:t>9</a:t>
            </a:fld>
            <a:endParaRPr lang="en-US"/>
          </a:p>
        </p:txBody>
      </p:sp>
    </p:spTree>
    <p:extLst>
      <p:ext uri="{BB962C8B-B14F-4D97-AF65-F5344CB8AC3E}">
        <p14:creationId xmlns:p14="http://schemas.microsoft.com/office/powerpoint/2010/main" val="1845946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dirty="0">
                <a:solidFill>
                  <a:srgbClr val="000000"/>
                </a:solidFill>
                <a:effectLst/>
                <a:latin typeface="Calibri" panose="020F0502020204030204" pitchFamily="34" charset="0"/>
                <a:ea typeface="+mn-ea"/>
                <a:cs typeface="+mn-cs"/>
              </a:rPr>
              <a:t>Every student is required to sign a student financial agreement each year and you can do so in your student portal click on tasks, then under to do list click on Student Financial Agreement.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31FC4CB-3D95-E245-ABFA-3455484C67F2}" type="slidenum">
              <a:rPr lang="en-US" smtClean="0"/>
              <a:t>10</a:t>
            </a:fld>
            <a:endParaRPr lang="en-US"/>
          </a:p>
        </p:txBody>
      </p:sp>
    </p:spTree>
    <p:extLst>
      <p:ext uri="{BB962C8B-B14F-4D97-AF65-F5344CB8AC3E}">
        <p14:creationId xmlns:p14="http://schemas.microsoft.com/office/powerpoint/2010/main" val="1410315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95EB-2985-D0F3-D87E-42E6196B12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5EDE60-9E72-8FE9-231B-7B45E61AB4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4E8F5A-455A-E3BD-4042-E58B3AB1150F}"/>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5" name="Footer Placeholder 4">
            <a:extLst>
              <a:ext uri="{FF2B5EF4-FFF2-40B4-BE49-F238E27FC236}">
                <a16:creationId xmlns:a16="http://schemas.microsoft.com/office/drawing/2014/main" id="{1772772F-87FA-84DB-927F-10478B9D5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C46E8-13B9-BCD6-EF71-59DCF28973CA}"/>
              </a:ext>
            </a:extLst>
          </p:cNvPr>
          <p:cNvSpPr>
            <a:spLocks noGrp="1"/>
          </p:cNvSpPr>
          <p:nvPr>
            <p:ph type="sldNum" sz="quarter" idx="12"/>
          </p:nvPr>
        </p:nvSpPr>
        <p:spPr/>
        <p:txBody>
          <a:bodyPr/>
          <a:lstStyle/>
          <a:p>
            <a:fld id="{0233CFBC-C0EC-0D48-A96E-4DF78E8A2454}" type="slidenum">
              <a:rPr lang="en-US" smtClean="0"/>
              <a:t>‹#›</a:t>
            </a:fld>
            <a:endParaRPr lang="en-US"/>
          </a:p>
        </p:txBody>
      </p:sp>
    </p:spTree>
    <p:extLst>
      <p:ext uri="{BB962C8B-B14F-4D97-AF65-F5344CB8AC3E}">
        <p14:creationId xmlns:p14="http://schemas.microsoft.com/office/powerpoint/2010/main" val="3048763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E628C6-E202-E43B-E4A4-BD635774E5F9}"/>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3" name="Footer Placeholder 2">
            <a:extLst>
              <a:ext uri="{FF2B5EF4-FFF2-40B4-BE49-F238E27FC236}">
                <a16:creationId xmlns:a16="http://schemas.microsoft.com/office/drawing/2014/main" id="{9F19A004-3A52-1C1C-B6CE-C7AE8536EC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0EECCC-4B27-456B-35C1-A3A7FEB8F445}"/>
              </a:ext>
            </a:extLst>
          </p:cNvPr>
          <p:cNvSpPr>
            <a:spLocks noGrp="1"/>
          </p:cNvSpPr>
          <p:nvPr>
            <p:ph type="sldNum" sz="quarter" idx="12"/>
          </p:nvPr>
        </p:nvSpPr>
        <p:spPr/>
        <p:txBody>
          <a:bodyPr/>
          <a:lstStyle/>
          <a:p>
            <a:fld id="{0233CFBC-C0EC-0D48-A96E-4DF78E8A2454}" type="slidenum">
              <a:rPr lang="en-US" smtClean="0"/>
              <a:t>‹#›</a:t>
            </a:fld>
            <a:endParaRPr lang="en-US"/>
          </a:p>
        </p:txBody>
      </p:sp>
      <p:pic>
        <p:nvPicPr>
          <p:cNvPr id="6" name="Picture 5">
            <a:extLst>
              <a:ext uri="{FF2B5EF4-FFF2-40B4-BE49-F238E27FC236}">
                <a16:creationId xmlns:a16="http://schemas.microsoft.com/office/drawing/2014/main" id="{30CA7463-6DC9-7C31-541D-F454C8E55FA4}"/>
              </a:ext>
            </a:extLst>
          </p:cNvPr>
          <p:cNvPicPr>
            <a:picLocks noChangeAspect="1"/>
          </p:cNvPicPr>
          <p:nvPr userDrawn="1"/>
        </p:nvPicPr>
        <p:blipFill>
          <a:blip r:embed="rId2"/>
          <a:srcRect/>
          <a:stretch/>
        </p:blipFill>
        <p:spPr>
          <a:xfrm>
            <a:off x="6351" y="0"/>
            <a:ext cx="12179300" cy="6858000"/>
          </a:xfrm>
          <a:prstGeom prst="rect">
            <a:avLst/>
          </a:prstGeom>
        </p:spPr>
      </p:pic>
    </p:spTree>
    <p:extLst>
      <p:ext uri="{BB962C8B-B14F-4D97-AF65-F5344CB8AC3E}">
        <p14:creationId xmlns:p14="http://schemas.microsoft.com/office/powerpoint/2010/main" val="390149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E628C6-E202-E43B-E4A4-BD635774E5F9}"/>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3" name="Footer Placeholder 2">
            <a:extLst>
              <a:ext uri="{FF2B5EF4-FFF2-40B4-BE49-F238E27FC236}">
                <a16:creationId xmlns:a16="http://schemas.microsoft.com/office/drawing/2014/main" id="{9F19A004-3A52-1C1C-B6CE-C7AE8536EC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0EECCC-4B27-456B-35C1-A3A7FEB8F445}"/>
              </a:ext>
            </a:extLst>
          </p:cNvPr>
          <p:cNvSpPr>
            <a:spLocks noGrp="1"/>
          </p:cNvSpPr>
          <p:nvPr>
            <p:ph type="sldNum" sz="quarter" idx="12"/>
          </p:nvPr>
        </p:nvSpPr>
        <p:spPr/>
        <p:txBody>
          <a:bodyPr/>
          <a:lstStyle/>
          <a:p>
            <a:fld id="{0233CFBC-C0EC-0D48-A96E-4DF78E8A2454}" type="slidenum">
              <a:rPr lang="en-US" smtClean="0"/>
              <a:t>‹#›</a:t>
            </a:fld>
            <a:endParaRPr lang="en-US"/>
          </a:p>
        </p:txBody>
      </p:sp>
      <p:pic>
        <p:nvPicPr>
          <p:cNvPr id="6" name="Picture 5">
            <a:extLst>
              <a:ext uri="{FF2B5EF4-FFF2-40B4-BE49-F238E27FC236}">
                <a16:creationId xmlns:a16="http://schemas.microsoft.com/office/drawing/2014/main" id="{4BA2660D-80D9-18CA-078A-BBB554F9305D}"/>
              </a:ext>
            </a:extLst>
          </p:cNvPr>
          <p:cNvPicPr>
            <a:picLocks noChangeAspect="1"/>
          </p:cNvPicPr>
          <p:nvPr userDrawn="1"/>
        </p:nvPicPr>
        <p:blipFill>
          <a:blip r:embed="rId2"/>
          <a:srcRect/>
          <a:stretch/>
        </p:blipFill>
        <p:spPr>
          <a:xfrm>
            <a:off x="6351" y="0"/>
            <a:ext cx="12185647" cy="6861574"/>
          </a:xfrm>
          <a:prstGeom prst="rect">
            <a:avLst/>
          </a:prstGeom>
        </p:spPr>
      </p:pic>
    </p:spTree>
    <p:extLst>
      <p:ext uri="{BB962C8B-B14F-4D97-AF65-F5344CB8AC3E}">
        <p14:creationId xmlns:p14="http://schemas.microsoft.com/office/powerpoint/2010/main" val="2032075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9527-CF53-CBA0-107B-F80A404FFC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1A079F-29E8-D5B8-DEB3-89E92E6C04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4F7D9E-FFAB-F79B-0700-6EAAC55E5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5C0A87-C5A3-92BB-1EED-A5A648031A74}"/>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6" name="Footer Placeholder 5">
            <a:extLst>
              <a:ext uri="{FF2B5EF4-FFF2-40B4-BE49-F238E27FC236}">
                <a16:creationId xmlns:a16="http://schemas.microsoft.com/office/drawing/2014/main" id="{73231040-1169-2891-708F-F98692287C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36FD4-E8E3-7185-6DD8-566161FDD4B6}"/>
              </a:ext>
            </a:extLst>
          </p:cNvPr>
          <p:cNvSpPr>
            <a:spLocks noGrp="1"/>
          </p:cNvSpPr>
          <p:nvPr>
            <p:ph type="sldNum" sz="quarter" idx="12"/>
          </p:nvPr>
        </p:nvSpPr>
        <p:spPr/>
        <p:txBody>
          <a:bodyPr/>
          <a:lstStyle/>
          <a:p>
            <a:fld id="{0233CFBC-C0EC-0D48-A96E-4DF78E8A2454}" type="slidenum">
              <a:rPr lang="en-US" smtClean="0"/>
              <a:t>‹#›</a:t>
            </a:fld>
            <a:endParaRPr lang="en-US"/>
          </a:p>
        </p:txBody>
      </p:sp>
    </p:spTree>
    <p:extLst>
      <p:ext uri="{BB962C8B-B14F-4D97-AF65-F5344CB8AC3E}">
        <p14:creationId xmlns:p14="http://schemas.microsoft.com/office/powerpoint/2010/main" val="3052219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093AB-B566-9D65-24D8-3E2D159143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102E18-DD05-2E11-83D2-75817AAB94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F8F786-471C-E37D-BC2C-6DD07D4140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F9554-9D61-A681-46A1-F676F9860659}"/>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6" name="Footer Placeholder 5">
            <a:extLst>
              <a:ext uri="{FF2B5EF4-FFF2-40B4-BE49-F238E27FC236}">
                <a16:creationId xmlns:a16="http://schemas.microsoft.com/office/drawing/2014/main" id="{DDDE4F6A-44FE-F0B3-73A6-5D4C65DC1D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836D9A-F86E-870E-B0F0-A967A37F0282}"/>
              </a:ext>
            </a:extLst>
          </p:cNvPr>
          <p:cNvSpPr>
            <a:spLocks noGrp="1"/>
          </p:cNvSpPr>
          <p:nvPr>
            <p:ph type="sldNum" sz="quarter" idx="12"/>
          </p:nvPr>
        </p:nvSpPr>
        <p:spPr/>
        <p:txBody>
          <a:bodyPr/>
          <a:lstStyle/>
          <a:p>
            <a:fld id="{0233CFBC-C0EC-0D48-A96E-4DF78E8A2454}" type="slidenum">
              <a:rPr lang="en-US" smtClean="0"/>
              <a:t>‹#›</a:t>
            </a:fld>
            <a:endParaRPr lang="en-US"/>
          </a:p>
        </p:txBody>
      </p:sp>
    </p:spTree>
    <p:extLst>
      <p:ext uri="{BB962C8B-B14F-4D97-AF65-F5344CB8AC3E}">
        <p14:creationId xmlns:p14="http://schemas.microsoft.com/office/powerpoint/2010/main" val="3425150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31D3F-DD4E-CE7E-A894-B48B0C0F9A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C22DB5-EBB4-8BD3-1E07-DE55DC086B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47CEC-42AA-CFDB-893D-4C7E13DBB082}"/>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5" name="Footer Placeholder 4">
            <a:extLst>
              <a:ext uri="{FF2B5EF4-FFF2-40B4-BE49-F238E27FC236}">
                <a16:creationId xmlns:a16="http://schemas.microsoft.com/office/drawing/2014/main" id="{B75642F3-F157-72CB-AAAB-941D365F8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6E057-83E5-A4F9-9D10-9F933E94EEFE}"/>
              </a:ext>
            </a:extLst>
          </p:cNvPr>
          <p:cNvSpPr>
            <a:spLocks noGrp="1"/>
          </p:cNvSpPr>
          <p:nvPr>
            <p:ph type="sldNum" sz="quarter" idx="12"/>
          </p:nvPr>
        </p:nvSpPr>
        <p:spPr/>
        <p:txBody>
          <a:bodyPr/>
          <a:lstStyle/>
          <a:p>
            <a:fld id="{0233CFBC-C0EC-0D48-A96E-4DF78E8A2454}" type="slidenum">
              <a:rPr lang="en-US" smtClean="0"/>
              <a:t>‹#›</a:t>
            </a:fld>
            <a:endParaRPr lang="en-US"/>
          </a:p>
        </p:txBody>
      </p:sp>
    </p:spTree>
    <p:extLst>
      <p:ext uri="{BB962C8B-B14F-4D97-AF65-F5344CB8AC3E}">
        <p14:creationId xmlns:p14="http://schemas.microsoft.com/office/powerpoint/2010/main" val="264574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9042A-8B51-41A6-982A-BBADBDCEB4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D40696-B843-3484-F8EF-94C86A14E1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94B1A-1AD4-6E63-00E0-81F13BF42058}"/>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5" name="Footer Placeholder 4">
            <a:extLst>
              <a:ext uri="{FF2B5EF4-FFF2-40B4-BE49-F238E27FC236}">
                <a16:creationId xmlns:a16="http://schemas.microsoft.com/office/drawing/2014/main" id="{CF14D9DC-6BDD-FAB3-5792-D463AA0E5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C5C56-8188-C005-4C4F-1E15B3B442C6}"/>
              </a:ext>
            </a:extLst>
          </p:cNvPr>
          <p:cNvSpPr>
            <a:spLocks noGrp="1"/>
          </p:cNvSpPr>
          <p:nvPr>
            <p:ph type="sldNum" sz="quarter" idx="12"/>
          </p:nvPr>
        </p:nvSpPr>
        <p:spPr/>
        <p:txBody>
          <a:bodyPr/>
          <a:lstStyle/>
          <a:p>
            <a:fld id="{0233CFBC-C0EC-0D48-A96E-4DF78E8A2454}" type="slidenum">
              <a:rPr lang="en-US" smtClean="0"/>
              <a:t>‹#›</a:t>
            </a:fld>
            <a:endParaRPr lang="en-US"/>
          </a:p>
        </p:txBody>
      </p:sp>
    </p:spTree>
    <p:extLst>
      <p:ext uri="{BB962C8B-B14F-4D97-AF65-F5344CB8AC3E}">
        <p14:creationId xmlns:p14="http://schemas.microsoft.com/office/powerpoint/2010/main" val="458630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UNTHSC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CC88D-1528-2F4E-9300-E0260FC96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6788773"/>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5A4C2-931A-9600-6864-2F19038D43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069462-FA0C-8BC6-ADA2-CB009CCB60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8247F1-B60D-10DF-DD77-96F51304FF8A}"/>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5" name="Footer Placeholder 4">
            <a:extLst>
              <a:ext uri="{FF2B5EF4-FFF2-40B4-BE49-F238E27FC236}">
                <a16:creationId xmlns:a16="http://schemas.microsoft.com/office/drawing/2014/main" id="{FDFD2E6D-751D-3329-F890-610432FB6A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72C6B3-455D-086C-EF6E-B0BCF74B8301}"/>
              </a:ext>
            </a:extLst>
          </p:cNvPr>
          <p:cNvSpPr>
            <a:spLocks noGrp="1"/>
          </p:cNvSpPr>
          <p:nvPr>
            <p:ph type="sldNum" sz="quarter" idx="12"/>
          </p:nvPr>
        </p:nvSpPr>
        <p:spPr/>
        <p:txBody>
          <a:bodyPr/>
          <a:lstStyle/>
          <a:p>
            <a:fld id="{0233CFBC-C0EC-0D48-A96E-4DF78E8A2454}" type="slidenum">
              <a:rPr lang="en-US" smtClean="0"/>
              <a:t>‹#›</a:t>
            </a:fld>
            <a:endParaRPr lang="en-US"/>
          </a:p>
        </p:txBody>
      </p:sp>
    </p:spTree>
    <p:extLst>
      <p:ext uri="{BB962C8B-B14F-4D97-AF65-F5344CB8AC3E}">
        <p14:creationId xmlns:p14="http://schemas.microsoft.com/office/powerpoint/2010/main" val="1656933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431DD-9C35-31C9-9459-126566677C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655449-5612-62F8-FA83-FA117836E9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16F4F8-DA7B-8A8C-4EE5-0C3BF8E785D8}"/>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5" name="Footer Placeholder 4">
            <a:extLst>
              <a:ext uri="{FF2B5EF4-FFF2-40B4-BE49-F238E27FC236}">
                <a16:creationId xmlns:a16="http://schemas.microsoft.com/office/drawing/2014/main" id="{D0A57597-C6D2-A211-1C3B-1411538FD9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8F649-AE4A-2D78-1B12-B30E45848D2B}"/>
              </a:ext>
            </a:extLst>
          </p:cNvPr>
          <p:cNvSpPr>
            <a:spLocks noGrp="1"/>
          </p:cNvSpPr>
          <p:nvPr>
            <p:ph type="sldNum" sz="quarter" idx="12"/>
          </p:nvPr>
        </p:nvSpPr>
        <p:spPr/>
        <p:txBody>
          <a:bodyPr/>
          <a:lstStyle/>
          <a:p>
            <a:fld id="{0233CFBC-C0EC-0D48-A96E-4DF78E8A2454}" type="slidenum">
              <a:rPr lang="en-US" smtClean="0"/>
              <a:t>‹#›</a:t>
            </a:fld>
            <a:endParaRPr lang="en-US"/>
          </a:p>
        </p:txBody>
      </p:sp>
    </p:spTree>
    <p:extLst>
      <p:ext uri="{BB962C8B-B14F-4D97-AF65-F5344CB8AC3E}">
        <p14:creationId xmlns:p14="http://schemas.microsoft.com/office/powerpoint/2010/main" val="262456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7DDE-D21B-6D6A-D2C7-DED3CDDF6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19D7A-5FC1-BBC7-15CF-864D0D8A8C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363BEF-9554-1D9C-D3B3-D3372FD008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0573B-3526-9643-033A-8051EAC3E87C}"/>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6" name="Footer Placeholder 5">
            <a:extLst>
              <a:ext uri="{FF2B5EF4-FFF2-40B4-BE49-F238E27FC236}">
                <a16:creationId xmlns:a16="http://schemas.microsoft.com/office/drawing/2014/main" id="{B3473B2E-5C64-ADFC-4315-6EF9DE32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54C08-16B0-5B29-3C5E-88E77CEA3947}"/>
              </a:ext>
            </a:extLst>
          </p:cNvPr>
          <p:cNvSpPr>
            <a:spLocks noGrp="1"/>
          </p:cNvSpPr>
          <p:nvPr>
            <p:ph type="sldNum" sz="quarter" idx="12"/>
          </p:nvPr>
        </p:nvSpPr>
        <p:spPr/>
        <p:txBody>
          <a:bodyPr/>
          <a:lstStyle/>
          <a:p>
            <a:fld id="{0233CFBC-C0EC-0D48-A96E-4DF78E8A2454}" type="slidenum">
              <a:rPr lang="en-US" smtClean="0"/>
              <a:t>‹#›</a:t>
            </a:fld>
            <a:endParaRPr lang="en-US"/>
          </a:p>
        </p:txBody>
      </p:sp>
    </p:spTree>
    <p:extLst>
      <p:ext uri="{BB962C8B-B14F-4D97-AF65-F5344CB8AC3E}">
        <p14:creationId xmlns:p14="http://schemas.microsoft.com/office/powerpoint/2010/main" val="360124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4EEAD-75C9-9E48-4955-BF7425F156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BE4A32-21A4-282F-D723-C4607236F8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A5CCF-3DE1-0394-294E-BC4941013B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1DCCD-05FD-72B6-EDC3-6378E7B70F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95110E-6534-A74C-F0A5-998426556F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486DE2-2A01-A886-DA83-8A4089FE908E}"/>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8" name="Footer Placeholder 7">
            <a:extLst>
              <a:ext uri="{FF2B5EF4-FFF2-40B4-BE49-F238E27FC236}">
                <a16:creationId xmlns:a16="http://schemas.microsoft.com/office/drawing/2014/main" id="{C3E2D115-C209-DD56-661C-EEA47CC247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C7737C-ACDB-E655-3DCF-A067F848B859}"/>
              </a:ext>
            </a:extLst>
          </p:cNvPr>
          <p:cNvSpPr>
            <a:spLocks noGrp="1"/>
          </p:cNvSpPr>
          <p:nvPr>
            <p:ph type="sldNum" sz="quarter" idx="12"/>
          </p:nvPr>
        </p:nvSpPr>
        <p:spPr/>
        <p:txBody>
          <a:bodyPr/>
          <a:lstStyle/>
          <a:p>
            <a:fld id="{0233CFBC-C0EC-0D48-A96E-4DF78E8A2454}" type="slidenum">
              <a:rPr lang="en-US" smtClean="0"/>
              <a:t>‹#›</a:t>
            </a:fld>
            <a:endParaRPr lang="en-US"/>
          </a:p>
        </p:txBody>
      </p:sp>
    </p:spTree>
    <p:extLst>
      <p:ext uri="{BB962C8B-B14F-4D97-AF65-F5344CB8AC3E}">
        <p14:creationId xmlns:p14="http://schemas.microsoft.com/office/powerpoint/2010/main" val="194582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63BD1-6E77-3D98-8B20-B284EEEF65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D2981E-79A8-2752-EAC3-B643DABF3CE9}"/>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4" name="Footer Placeholder 3">
            <a:extLst>
              <a:ext uri="{FF2B5EF4-FFF2-40B4-BE49-F238E27FC236}">
                <a16:creationId xmlns:a16="http://schemas.microsoft.com/office/drawing/2014/main" id="{C5D7952E-FACD-CA07-D35E-EFECCDBEA2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DD2AB3-B815-5E28-9CB7-7AB71D470D83}"/>
              </a:ext>
            </a:extLst>
          </p:cNvPr>
          <p:cNvSpPr>
            <a:spLocks noGrp="1"/>
          </p:cNvSpPr>
          <p:nvPr>
            <p:ph type="sldNum" sz="quarter" idx="12"/>
          </p:nvPr>
        </p:nvSpPr>
        <p:spPr/>
        <p:txBody>
          <a:bodyPr/>
          <a:lstStyle/>
          <a:p>
            <a:fld id="{0233CFBC-C0EC-0D48-A96E-4DF78E8A2454}" type="slidenum">
              <a:rPr lang="en-US" smtClean="0"/>
              <a:t>‹#›</a:t>
            </a:fld>
            <a:endParaRPr lang="en-US"/>
          </a:p>
        </p:txBody>
      </p:sp>
    </p:spTree>
    <p:extLst>
      <p:ext uri="{BB962C8B-B14F-4D97-AF65-F5344CB8AC3E}">
        <p14:creationId xmlns:p14="http://schemas.microsoft.com/office/powerpoint/2010/main" val="3056359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E628C6-E202-E43B-E4A4-BD635774E5F9}"/>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3" name="Footer Placeholder 2">
            <a:extLst>
              <a:ext uri="{FF2B5EF4-FFF2-40B4-BE49-F238E27FC236}">
                <a16:creationId xmlns:a16="http://schemas.microsoft.com/office/drawing/2014/main" id="{9F19A004-3A52-1C1C-B6CE-C7AE8536EC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0EECCC-4B27-456B-35C1-A3A7FEB8F445}"/>
              </a:ext>
            </a:extLst>
          </p:cNvPr>
          <p:cNvSpPr>
            <a:spLocks noGrp="1"/>
          </p:cNvSpPr>
          <p:nvPr>
            <p:ph type="sldNum" sz="quarter" idx="12"/>
          </p:nvPr>
        </p:nvSpPr>
        <p:spPr/>
        <p:txBody>
          <a:bodyPr/>
          <a:lstStyle/>
          <a:p>
            <a:fld id="{0233CFBC-C0EC-0D48-A96E-4DF78E8A2454}" type="slidenum">
              <a:rPr lang="en-US" smtClean="0"/>
              <a:t>‹#›</a:t>
            </a:fld>
            <a:endParaRPr lang="en-US"/>
          </a:p>
        </p:txBody>
      </p:sp>
    </p:spTree>
    <p:extLst>
      <p:ext uri="{BB962C8B-B14F-4D97-AF65-F5344CB8AC3E}">
        <p14:creationId xmlns:p14="http://schemas.microsoft.com/office/powerpoint/2010/main" val="3421260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E628C6-E202-E43B-E4A4-BD635774E5F9}"/>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3" name="Footer Placeholder 2">
            <a:extLst>
              <a:ext uri="{FF2B5EF4-FFF2-40B4-BE49-F238E27FC236}">
                <a16:creationId xmlns:a16="http://schemas.microsoft.com/office/drawing/2014/main" id="{9F19A004-3A52-1C1C-B6CE-C7AE8536EC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0EECCC-4B27-456B-35C1-A3A7FEB8F445}"/>
              </a:ext>
            </a:extLst>
          </p:cNvPr>
          <p:cNvSpPr>
            <a:spLocks noGrp="1"/>
          </p:cNvSpPr>
          <p:nvPr>
            <p:ph type="sldNum" sz="quarter" idx="12"/>
          </p:nvPr>
        </p:nvSpPr>
        <p:spPr/>
        <p:txBody>
          <a:bodyPr/>
          <a:lstStyle/>
          <a:p>
            <a:fld id="{0233CFBC-C0EC-0D48-A96E-4DF78E8A2454}" type="slidenum">
              <a:rPr lang="en-US" smtClean="0"/>
              <a:t>‹#›</a:t>
            </a:fld>
            <a:endParaRPr lang="en-US"/>
          </a:p>
        </p:txBody>
      </p:sp>
      <p:pic>
        <p:nvPicPr>
          <p:cNvPr id="8" name="Picture 7" descr="A close-up of a logo&#10;&#10;AI-generated content may be incorrect.">
            <a:extLst>
              <a:ext uri="{FF2B5EF4-FFF2-40B4-BE49-F238E27FC236}">
                <a16:creationId xmlns:a16="http://schemas.microsoft.com/office/drawing/2014/main" id="{F80F356E-D5A6-C845-038C-FFD17324B1D1}"/>
              </a:ext>
            </a:extLst>
          </p:cNvPr>
          <p:cNvPicPr>
            <a:picLocks noChangeAspect="1"/>
          </p:cNvPicPr>
          <p:nvPr userDrawn="1"/>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3417877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E628C6-E202-E43B-E4A4-BD635774E5F9}"/>
              </a:ext>
            </a:extLst>
          </p:cNvPr>
          <p:cNvSpPr>
            <a:spLocks noGrp="1"/>
          </p:cNvSpPr>
          <p:nvPr>
            <p:ph type="dt" sz="half" idx="10"/>
          </p:nvPr>
        </p:nvSpPr>
        <p:spPr/>
        <p:txBody>
          <a:bodyPr/>
          <a:lstStyle/>
          <a:p>
            <a:fld id="{7C6410B2-EBC3-3A45-B5D5-5E485C414087}" type="datetimeFigureOut">
              <a:rPr lang="en-US" smtClean="0"/>
              <a:t>9/4/2025</a:t>
            </a:fld>
            <a:endParaRPr lang="en-US"/>
          </a:p>
        </p:txBody>
      </p:sp>
      <p:sp>
        <p:nvSpPr>
          <p:cNvPr id="3" name="Footer Placeholder 2">
            <a:extLst>
              <a:ext uri="{FF2B5EF4-FFF2-40B4-BE49-F238E27FC236}">
                <a16:creationId xmlns:a16="http://schemas.microsoft.com/office/drawing/2014/main" id="{9F19A004-3A52-1C1C-B6CE-C7AE8536EC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0EECCC-4B27-456B-35C1-A3A7FEB8F445}"/>
              </a:ext>
            </a:extLst>
          </p:cNvPr>
          <p:cNvSpPr>
            <a:spLocks noGrp="1"/>
          </p:cNvSpPr>
          <p:nvPr>
            <p:ph type="sldNum" sz="quarter" idx="12"/>
          </p:nvPr>
        </p:nvSpPr>
        <p:spPr/>
        <p:txBody>
          <a:bodyPr/>
          <a:lstStyle/>
          <a:p>
            <a:fld id="{0233CFBC-C0EC-0D48-A96E-4DF78E8A2454}" type="slidenum">
              <a:rPr lang="en-US" smtClean="0"/>
              <a:t>‹#›</a:t>
            </a:fld>
            <a:endParaRPr lang="en-US"/>
          </a:p>
        </p:txBody>
      </p:sp>
      <p:pic>
        <p:nvPicPr>
          <p:cNvPr id="6" name="Picture 5" descr="A screenshot of a computer&#10;&#10;AI-generated content may be incorrect.">
            <a:extLst>
              <a:ext uri="{FF2B5EF4-FFF2-40B4-BE49-F238E27FC236}">
                <a16:creationId xmlns:a16="http://schemas.microsoft.com/office/drawing/2014/main" id="{5D2D136A-AA15-6E35-9436-E6E7DD8AA351}"/>
              </a:ext>
            </a:extLst>
          </p:cNvPr>
          <p:cNvPicPr>
            <a:picLocks noChangeAspect="1"/>
          </p:cNvPicPr>
          <p:nvPr userDrawn="1"/>
        </p:nvPicPr>
        <p:blipFill>
          <a:blip r:embed="rId2"/>
          <a:stretch>
            <a:fillRect/>
          </a:stretch>
        </p:blipFill>
        <p:spPr>
          <a:xfrm>
            <a:off x="6350" y="0"/>
            <a:ext cx="12185650" cy="6861574"/>
          </a:xfrm>
          <a:prstGeom prst="rect">
            <a:avLst/>
          </a:prstGeom>
        </p:spPr>
      </p:pic>
      <p:pic>
        <p:nvPicPr>
          <p:cNvPr id="5" name="Picture 4">
            <a:extLst>
              <a:ext uri="{FF2B5EF4-FFF2-40B4-BE49-F238E27FC236}">
                <a16:creationId xmlns:a16="http://schemas.microsoft.com/office/drawing/2014/main" id="{34F3BF26-F5B8-DF3A-C8CF-86BF2D63CB8B}"/>
              </a:ext>
            </a:extLst>
          </p:cNvPr>
          <p:cNvPicPr>
            <a:picLocks noChangeAspect="1"/>
          </p:cNvPicPr>
          <p:nvPr userDrawn="1"/>
        </p:nvPicPr>
        <p:blipFill>
          <a:blip r:embed="rId3"/>
          <a:srcRect/>
          <a:stretch/>
        </p:blipFill>
        <p:spPr>
          <a:xfrm>
            <a:off x="6351" y="15654"/>
            <a:ext cx="12185647" cy="6861574"/>
          </a:xfrm>
          <a:prstGeom prst="rect">
            <a:avLst/>
          </a:prstGeom>
        </p:spPr>
      </p:pic>
    </p:spTree>
    <p:extLst>
      <p:ext uri="{BB962C8B-B14F-4D97-AF65-F5344CB8AC3E}">
        <p14:creationId xmlns:p14="http://schemas.microsoft.com/office/powerpoint/2010/main" val="3860689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0A7B2A-80D8-8B11-43D3-C36511C81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BEA996-6BEB-E439-9F92-2B6A4C09BF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9EADA-9B81-F8FD-1A17-931F8D2C04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410B2-EBC3-3A45-B5D5-5E485C414087}" type="datetimeFigureOut">
              <a:rPr lang="en-US" smtClean="0"/>
              <a:t>9/4/2025</a:t>
            </a:fld>
            <a:endParaRPr lang="en-US"/>
          </a:p>
        </p:txBody>
      </p:sp>
      <p:sp>
        <p:nvSpPr>
          <p:cNvPr id="5" name="Footer Placeholder 4">
            <a:extLst>
              <a:ext uri="{FF2B5EF4-FFF2-40B4-BE49-F238E27FC236}">
                <a16:creationId xmlns:a16="http://schemas.microsoft.com/office/drawing/2014/main" id="{F780A20B-04F3-C186-0279-408D2CAF41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FCF64B-919B-E254-85B4-C47F1209F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3CFBC-C0EC-0D48-A96E-4DF78E8A2454}" type="slidenum">
              <a:rPr lang="en-US" smtClean="0"/>
              <a:t>‹#›</a:t>
            </a:fld>
            <a:endParaRPr lang="en-US"/>
          </a:p>
        </p:txBody>
      </p:sp>
    </p:spTree>
    <p:extLst>
      <p:ext uri="{BB962C8B-B14F-4D97-AF65-F5344CB8AC3E}">
        <p14:creationId xmlns:p14="http://schemas.microsoft.com/office/powerpoint/2010/main" val="2798650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3" r:id="rId8"/>
    <p:sldLayoutId id="2147483660" r:id="rId9"/>
    <p:sldLayoutId id="2147483661" r:id="rId10"/>
    <p:sldLayoutId id="2147483662" r:id="rId11"/>
    <p:sldLayoutId id="2147483656" r:id="rId12"/>
    <p:sldLayoutId id="2147483657" r:id="rId13"/>
    <p:sldLayoutId id="2147483658" r:id="rId14"/>
    <p:sldLayoutId id="2147483659"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23.png"/><Relationship Id="rId3" Type="http://schemas.openxmlformats.org/officeDocument/2006/relationships/slideLayout" Target="../slideLayouts/slideLayout10.xml"/><Relationship Id="rId7" Type="http://schemas.openxmlformats.org/officeDocument/2006/relationships/diagramQuickStyle" Target="../diagrams/quickStyle9.xml"/><Relationship Id="rId12" Type="http://schemas.openxmlformats.org/officeDocument/2006/relationships/image" Target="../media/image2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9.xml"/><Relationship Id="rId11" Type="http://schemas.openxmlformats.org/officeDocument/2006/relationships/image" Target="../media/image21.png"/><Relationship Id="rId5" Type="http://schemas.openxmlformats.org/officeDocument/2006/relationships/diagramData" Target="../diagrams/data9.xml"/><Relationship Id="rId10" Type="http://schemas.openxmlformats.org/officeDocument/2006/relationships/image" Target="../media/image8.png"/><Relationship Id="rId4" Type="http://schemas.openxmlformats.org/officeDocument/2006/relationships/notesSlide" Target="../notesSlides/notesSlide9.xml"/><Relationship Id="rId9" Type="http://schemas.microsoft.com/office/2007/relationships/diagramDrawing" Target="../diagrams/drawing9.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image" Target="../media/image21.png"/><Relationship Id="rId3" Type="http://schemas.openxmlformats.org/officeDocument/2006/relationships/slideLayout" Target="../slideLayouts/slideLayout10.xml"/><Relationship Id="rId7" Type="http://schemas.openxmlformats.org/officeDocument/2006/relationships/diagramQuickStyle" Target="../diagrams/quickStyle10.xml"/><Relationship Id="rId12" Type="http://schemas.openxmlformats.org/officeDocument/2006/relationships/image" Target="../media/image2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0.xml"/><Relationship Id="rId11" Type="http://schemas.openxmlformats.org/officeDocument/2006/relationships/image" Target="../media/image22.png"/><Relationship Id="rId5" Type="http://schemas.openxmlformats.org/officeDocument/2006/relationships/diagramData" Target="../diagrams/data10.xml"/><Relationship Id="rId10" Type="http://schemas.openxmlformats.org/officeDocument/2006/relationships/image" Target="../media/image8.png"/><Relationship Id="rId4" Type="http://schemas.openxmlformats.org/officeDocument/2006/relationships/notesSlide" Target="../notesSlides/notesSlide10.xml"/><Relationship Id="rId9" Type="http://schemas.microsoft.com/office/2007/relationships/diagramDrawing" Target="../diagrams/drawing10.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image" Target="../media/image22.png"/><Relationship Id="rId3" Type="http://schemas.openxmlformats.org/officeDocument/2006/relationships/slideLayout" Target="../slideLayouts/slideLayout10.xml"/><Relationship Id="rId7" Type="http://schemas.openxmlformats.org/officeDocument/2006/relationships/diagramQuickStyle" Target="../diagrams/quickStyle11.xml"/><Relationship Id="rId12" Type="http://schemas.openxmlformats.org/officeDocument/2006/relationships/image" Target="../media/image2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1.xml"/><Relationship Id="rId11" Type="http://schemas.openxmlformats.org/officeDocument/2006/relationships/image" Target="../media/image21.png"/><Relationship Id="rId5" Type="http://schemas.openxmlformats.org/officeDocument/2006/relationships/diagramData" Target="../diagrams/data11.xml"/><Relationship Id="rId10" Type="http://schemas.openxmlformats.org/officeDocument/2006/relationships/image" Target="../media/image8.png"/><Relationship Id="rId4" Type="http://schemas.openxmlformats.org/officeDocument/2006/relationships/notesSlide" Target="../notesSlides/notesSlide11.xml"/><Relationship Id="rId9" Type="http://schemas.microsoft.com/office/2007/relationships/diagramDrawing" Target="../diagrams/drawing1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image" Target="../media/image23.png"/><Relationship Id="rId3" Type="http://schemas.openxmlformats.org/officeDocument/2006/relationships/slideLayout" Target="../slideLayouts/slideLayout10.xml"/><Relationship Id="rId7" Type="http://schemas.openxmlformats.org/officeDocument/2006/relationships/diagramQuickStyle" Target="../diagrams/quickStyle12.xml"/><Relationship Id="rId12" Type="http://schemas.openxmlformats.org/officeDocument/2006/relationships/image" Target="../media/image2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2.xml"/><Relationship Id="rId11" Type="http://schemas.openxmlformats.org/officeDocument/2006/relationships/image" Target="../media/image21.png"/><Relationship Id="rId5" Type="http://schemas.openxmlformats.org/officeDocument/2006/relationships/diagramData" Target="../diagrams/data12.xml"/><Relationship Id="rId10" Type="http://schemas.openxmlformats.org/officeDocument/2006/relationships/image" Target="../media/image8.png"/><Relationship Id="rId4" Type="http://schemas.openxmlformats.org/officeDocument/2006/relationships/notesSlide" Target="../notesSlides/notesSlide12.xml"/><Relationship Id="rId9" Type="http://schemas.microsoft.com/office/2007/relationships/diagramDrawing" Target="../diagrams/drawing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cid:image002.png@01DBF17F.648EC3A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cid:image003.png@01DBF17F.648EC3A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cid:image004.png@01DBF17F.648EC3A0"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0.xml"/><Relationship Id="rId7" Type="http://schemas.openxmlformats.org/officeDocument/2006/relationships/image" Target="../media/image2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mailto:ThirdParty@unthsc.edu" TargetMode="External"/><Relationship Id="rId5" Type="http://schemas.openxmlformats.org/officeDocument/2006/relationships/hyperlink" Target="https://www.unthsc.edu/student-finance/student-finance-forms/"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10.xml"/><Relationship Id="rId7" Type="http://schemas.openxmlformats.org/officeDocument/2006/relationships/diagramQuickStyle" Target="../diagrams/quickStyle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3.xml"/><Relationship Id="rId11" Type="http://schemas.openxmlformats.org/officeDocument/2006/relationships/image" Target="../media/image8.png"/><Relationship Id="rId5" Type="http://schemas.openxmlformats.org/officeDocument/2006/relationships/diagramData" Target="../diagrams/data13.xml"/><Relationship Id="rId10" Type="http://schemas.openxmlformats.org/officeDocument/2006/relationships/image" Target="../media/image28.png"/><Relationship Id="rId4" Type="http://schemas.openxmlformats.org/officeDocument/2006/relationships/notesSlide" Target="../notesSlides/notesSlide17.xml"/><Relationship Id="rId9" Type="http://schemas.microsoft.com/office/2007/relationships/diagramDrawing" Target="../diagrams/drawing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9.png"/><Relationship Id="rId5" Type="http://schemas.openxmlformats.org/officeDocument/2006/relationships/hyperlink" Target="mailto:1098T@unthsc.edu"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slideLayout" Target="../slideLayouts/slideLayout10.xml"/><Relationship Id="rId7" Type="http://schemas.openxmlformats.org/officeDocument/2006/relationships/image" Target="../media/image3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1.svg"/><Relationship Id="rId11" Type="http://schemas.openxmlformats.org/officeDocument/2006/relationships/image" Target="../media/image8.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notesSlide" Target="../notesSlides/notesSlide19.xml"/><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image" Target="../media/image38.png"/><Relationship Id="rId3" Type="http://schemas.openxmlformats.org/officeDocument/2006/relationships/slideLayout" Target="../slideLayouts/slideLayout10.xml"/><Relationship Id="rId7" Type="http://schemas.openxmlformats.org/officeDocument/2006/relationships/diagramQuickStyle" Target="../diagrams/quickStyle14.xml"/><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audio" Target="../media/media14.m4a"/><Relationship Id="rId16" Type="http://schemas.openxmlformats.org/officeDocument/2006/relationships/image" Target="../media/image41.svg"/><Relationship Id="rId1" Type="http://schemas.microsoft.com/office/2007/relationships/media" Target="../media/media14.m4a"/><Relationship Id="rId6" Type="http://schemas.openxmlformats.org/officeDocument/2006/relationships/diagramLayout" Target="../diagrams/layout14.xml"/><Relationship Id="rId11" Type="http://schemas.openxmlformats.org/officeDocument/2006/relationships/image" Target="../media/image36.png"/><Relationship Id="rId5" Type="http://schemas.openxmlformats.org/officeDocument/2006/relationships/diagramData" Target="../diagrams/data14.xml"/><Relationship Id="rId15" Type="http://schemas.openxmlformats.org/officeDocument/2006/relationships/image" Target="../media/image40.png"/><Relationship Id="rId10" Type="http://schemas.openxmlformats.org/officeDocument/2006/relationships/image" Target="../media/image8.png"/><Relationship Id="rId4" Type="http://schemas.openxmlformats.org/officeDocument/2006/relationships/notesSlide" Target="../notesSlides/notesSlide20.xml"/><Relationship Id="rId9" Type="http://schemas.microsoft.com/office/2007/relationships/diagramDrawing" Target="../diagrams/drawing14.xml"/><Relationship Id="rId14" Type="http://schemas.openxmlformats.org/officeDocument/2006/relationships/image" Target="../media/image39.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10.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image" Target="../media/image10.png"/><Relationship Id="rId2" Type="http://schemas.openxmlformats.org/officeDocument/2006/relationships/audio" Target="../media/media3.m4a"/><Relationship Id="rId16" Type="http://schemas.openxmlformats.org/officeDocument/2006/relationships/image" Target="../media/image9.jpeg"/><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8.png"/><Relationship Id="rId10" Type="http://schemas.openxmlformats.org/officeDocument/2006/relationships/diagramData" Target="../diagrams/data2.xml"/><Relationship Id="rId4" Type="http://schemas.openxmlformats.org/officeDocument/2006/relationships/notesSlide" Target="../notesSlides/notesSlide3.xml"/><Relationship Id="rId9" Type="http://schemas.microsoft.com/office/2007/relationships/diagramDrawing" Target="../diagrams/drawing1.xml"/><Relationship Id="rId14"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0.xml"/><Relationship Id="rId7" Type="http://schemas.openxmlformats.org/officeDocument/2006/relationships/diagramQuickStyle" Target="../diagrams/quickStyle3.xml"/><Relationship Id="rId12"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11" Type="http://schemas.openxmlformats.org/officeDocument/2006/relationships/image" Target="../media/image8.png"/><Relationship Id="rId5" Type="http://schemas.openxmlformats.org/officeDocument/2006/relationships/diagramData" Target="../diagrams/data3.xml"/><Relationship Id="rId10" Type="http://schemas.openxmlformats.org/officeDocument/2006/relationships/image" Target="../media/image11.jpe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0.xml"/><Relationship Id="rId7" Type="http://schemas.openxmlformats.org/officeDocument/2006/relationships/diagramQuickStyle" Target="../diagrams/quickStyle4.xml"/><Relationship Id="rId12"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4.xml"/><Relationship Id="rId11" Type="http://schemas.openxmlformats.org/officeDocument/2006/relationships/image" Target="../media/image8.png"/><Relationship Id="rId5" Type="http://schemas.openxmlformats.org/officeDocument/2006/relationships/diagramData" Target="../diagrams/data4.xml"/><Relationship Id="rId10" Type="http://schemas.openxmlformats.org/officeDocument/2006/relationships/hyperlink" Target="https://www.unthsc.edu/student-finance/" TargetMode="External"/><Relationship Id="rId4" Type="http://schemas.openxmlformats.org/officeDocument/2006/relationships/notesSlide" Target="../notesSlides/notesSlide5.xml"/><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0.xml"/><Relationship Id="rId7" Type="http://schemas.openxmlformats.org/officeDocument/2006/relationships/diagramQuickStyle" Target="../diagrams/quickStyle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5.xml"/><Relationship Id="rId11" Type="http://schemas.openxmlformats.org/officeDocument/2006/relationships/image" Target="../media/image12.png"/><Relationship Id="rId5" Type="http://schemas.openxmlformats.org/officeDocument/2006/relationships/diagramData" Target="../diagrams/data5.xml"/><Relationship Id="rId10" Type="http://schemas.openxmlformats.org/officeDocument/2006/relationships/image" Target="../media/image8.png"/><Relationship Id="rId4" Type="http://schemas.openxmlformats.org/officeDocument/2006/relationships/notesSlide" Target="../notesSlides/notesSlide6.xml"/><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3" Type="http://schemas.openxmlformats.org/officeDocument/2006/relationships/slideLayout" Target="../slideLayouts/slideLayout10.xml"/><Relationship Id="rId7" Type="http://schemas.openxmlformats.org/officeDocument/2006/relationships/diagramQuickStyle" Target="../diagrams/quickStyle6.xml"/><Relationship Id="rId12" Type="http://schemas.openxmlformats.org/officeDocument/2006/relationships/diagramQuickStyle" Target="../diagrams/quickStyle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5" Type="http://schemas.openxmlformats.org/officeDocument/2006/relationships/image" Target="../media/image8.png"/><Relationship Id="rId10" Type="http://schemas.openxmlformats.org/officeDocument/2006/relationships/diagramData" Target="../diagrams/data7.xml"/><Relationship Id="rId4" Type="http://schemas.openxmlformats.org/officeDocument/2006/relationships/notesSlide" Target="../notesSlides/notesSlide7.xml"/><Relationship Id="rId9" Type="http://schemas.microsoft.com/office/2007/relationships/diagramDrawing" Target="../diagrams/drawing6.xml"/><Relationship Id="rId14" Type="http://schemas.microsoft.com/office/2007/relationships/diagramDrawing" Target="../diagrams/drawing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10.xml"/><Relationship Id="rId7" Type="http://schemas.openxmlformats.org/officeDocument/2006/relationships/diagramQuickStyle" Target="../diagrams/quickStyle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8.png"/><Relationship Id="rId4" Type="http://schemas.openxmlformats.org/officeDocument/2006/relationships/notesSlide" Target="../notesSlides/notesSlide8.xml"/><Relationship Id="rId9" Type="http://schemas.microsoft.com/office/2007/relationships/diagramDrawing" Target="../diagrams/drawin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7337"/>
            <a:ext cx="10515600" cy="1325563"/>
          </a:xfrm>
        </p:spPr>
        <p:txBody>
          <a:bodyPr/>
          <a:lstStyle/>
          <a:p>
            <a:pPr algn="ctr"/>
            <a:r>
              <a:rPr lang="en-US" b="1" dirty="0">
                <a:latin typeface="Times New Roman" panose="02020603050405020304" pitchFamily="18" charset="0"/>
                <a:cs typeface="Times New Roman" panose="02020603050405020304" pitchFamily="18" charset="0"/>
              </a:rPr>
              <a:t>Authorization To Release Education Records</a:t>
            </a:r>
          </a:p>
        </p:txBody>
      </p:sp>
      <p:sp>
        <p:nvSpPr>
          <p:cNvPr id="3" name="Content Placeholder 2"/>
          <p:cNvSpPr>
            <a:spLocks noGrp="1"/>
          </p:cNvSpPr>
          <p:nvPr>
            <p:ph idx="1"/>
          </p:nvPr>
        </p:nvSpPr>
        <p:spPr>
          <a:xfrm>
            <a:off x="838200" y="2687758"/>
            <a:ext cx="4093564" cy="3086009"/>
          </a:xfrm>
        </p:spPr>
        <p:txBody>
          <a:bodyPr>
            <a:normAutofit/>
          </a:bodyPr>
          <a:lstStyle/>
          <a:p>
            <a:pPr marL="0" indent="0" algn="ctr">
              <a:lnSpc>
                <a:spcPct val="300000"/>
              </a:lnSpc>
              <a:buClrTx/>
              <a:buNone/>
            </a:pPr>
            <a:r>
              <a:rPr lang="en-US" sz="2000" dirty="0">
                <a:latin typeface="Times New Roman" panose="02020603050405020304" pitchFamily="18" charset="0"/>
                <a:cs typeface="Times New Roman" panose="02020603050405020304" pitchFamily="18" charset="0"/>
              </a:rPr>
              <a:t>EXAMPLE OF AUTHORIZATION TO RELEASE EDUCATION RECORDS FORM</a:t>
            </a:r>
          </a:p>
        </p:txBody>
      </p:sp>
      <p:pic>
        <p:nvPicPr>
          <p:cNvPr id="6" name="Picture 5">
            <a:extLst>
              <a:ext uri="{FF2B5EF4-FFF2-40B4-BE49-F238E27FC236}">
                <a16:creationId xmlns:a16="http://schemas.microsoft.com/office/drawing/2014/main" id="{3354DF66-B323-424F-9EA2-A1E112A38982}"/>
              </a:ext>
            </a:extLst>
          </p:cNvPr>
          <p:cNvPicPr>
            <a:picLocks noChangeAspect="1"/>
          </p:cNvPicPr>
          <p:nvPr/>
        </p:nvPicPr>
        <p:blipFill>
          <a:blip r:embed="rId5"/>
          <a:stretch>
            <a:fillRect/>
          </a:stretch>
        </p:blipFill>
        <p:spPr>
          <a:xfrm>
            <a:off x="6203741" y="2397231"/>
            <a:ext cx="4557712" cy="3667062"/>
          </a:xfrm>
          <a:prstGeom prst="rect">
            <a:avLst/>
          </a:prstGeom>
        </p:spPr>
      </p:pic>
      <p:pic>
        <p:nvPicPr>
          <p:cNvPr id="9" name="Recorded Sound">
            <a:hlinkClick r:id="" action="ppaction://media"/>
            <a:extLst>
              <a:ext uri="{FF2B5EF4-FFF2-40B4-BE49-F238E27FC236}">
                <a16:creationId xmlns:a16="http://schemas.microsoft.com/office/drawing/2014/main" id="{F4565AEA-4DA6-41DC-858D-A496C9289D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721265"/>
            <a:ext cx="406400" cy="406400"/>
          </a:xfrm>
          <a:prstGeom prst="rect">
            <a:avLst/>
          </a:prstGeom>
        </p:spPr>
      </p:pic>
      <p:sp>
        <p:nvSpPr>
          <p:cNvPr id="4" name="Arrow: Down 3">
            <a:extLst>
              <a:ext uri="{FF2B5EF4-FFF2-40B4-BE49-F238E27FC236}">
                <a16:creationId xmlns:a16="http://schemas.microsoft.com/office/drawing/2014/main" id="{4A3EE077-161A-268A-D1B2-91D8EAEEEDA9}"/>
              </a:ext>
            </a:extLst>
          </p:cNvPr>
          <p:cNvSpPr/>
          <p:nvPr/>
        </p:nvSpPr>
        <p:spPr>
          <a:xfrm rot="16200000">
            <a:off x="5209993" y="3664074"/>
            <a:ext cx="802802" cy="1169043"/>
          </a:xfrm>
          <a:prstGeom prst="downArrow">
            <a:avLst/>
          </a:prstGeom>
          <a:solidFill>
            <a:srgbClr val="83C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115878"/>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2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8888"/>
            <a:ext cx="10799763" cy="1293812"/>
          </a:xfrm>
        </p:spPr>
        <p:txBody>
          <a:bodyPr/>
          <a:lstStyle/>
          <a:p>
            <a:pPr algn="ctr"/>
            <a:r>
              <a:rPr lang="en-US" b="1" dirty="0">
                <a:latin typeface="Times New Roman" panose="02020603050405020304" pitchFamily="18" charset="0"/>
                <a:cs typeface="Times New Roman" panose="02020603050405020304" pitchFamily="18" charset="0"/>
              </a:rPr>
              <a:t>Student Financial Obligation Agreement</a:t>
            </a:r>
          </a:p>
        </p:txBody>
      </p:sp>
      <p:graphicFrame>
        <p:nvGraphicFramePr>
          <p:cNvPr id="7" name="Content Placeholder 6">
            <a:extLst>
              <a:ext uri="{FF2B5EF4-FFF2-40B4-BE49-F238E27FC236}">
                <a16:creationId xmlns:a16="http://schemas.microsoft.com/office/drawing/2014/main" id="{C9D9B24E-42C6-4028-8D50-5B0B8AC8ADB9}"/>
              </a:ext>
            </a:extLst>
          </p:cNvPr>
          <p:cNvGraphicFramePr>
            <a:graphicFrameLocks noGrp="1"/>
          </p:cNvGraphicFramePr>
          <p:nvPr>
            <p:ph idx="4294967295"/>
            <p:extLst>
              <p:ext uri="{D42A27DB-BD31-4B8C-83A1-F6EECF244321}">
                <p14:modId xmlns:p14="http://schemas.microsoft.com/office/powerpoint/2010/main" val="420879689"/>
              </p:ext>
            </p:extLst>
          </p:nvPr>
        </p:nvGraphicFramePr>
        <p:xfrm>
          <a:off x="0" y="2263775"/>
          <a:ext cx="11261725" cy="3509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Recorded Sound">
            <a:hlinkClick r:id="" action="ppaction://media"/>
            <a:extLst>
              <a:ext uri="{FF2B5EF4-FFF2-40B4-BE49-F238E27FC236}">
                <a16:creationId xmlns:a16="http://schemas.microsoft.com/office/drawing/2014/main" id="{A2F7CD22-6F07-459F-A2D6-5DBC080357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3800" y="5773738"/>
            <a:ext cx="406400" cy="406400"/>
          </a:xfrm>
          <a:prstGeom prst="rect">
            <a:avLst/>
          </a:prstGeom>
        </p:spPr>
      </p:pic>
      <p:pic>
        <p:nvPicPr>
          <p:cNvPr id="6" name="Picture 5">
            <a:extLst>
              <a:ext uri="{FF2B5EF4-FFF2-40B4-BE49-F238E27FC236}">
                <a16:creationId xmlns:a16="http://schemas.microsoft.com/office/drawing/2014/main" id="{A4BA898D-4F43-8A82-D3E7-31E2612558EB}"/>
              </a:ext>
            </a:extLst>
          </p:cNvPr>
          <p:cNvPicPr>
            <a:picLocks noChangeAspect="1"/>
          </p:cNvPicPr>
          <p:nvPr/>
        </p:nvPicPr>
        <p:blipFill>
          <a:blip r:embed="rId11"/>
          <a:stretch>
            <a:fillRect/>
          </a:stretch>
        </p:blipFill>
        <p:spPr>
          <a:xfrm>
            <a:off x="294640" y="2232103"/>
            <a:ext cx="4848021" cy="2073078"/>
          </a:xfrm>
          <a:prstGeom prst="rect">
            <a:avLst/>
          </a:prstGeom>
        </p:spPr>
      </p:pic>
      <p:pic>
        <p:nvPicPr>
          <p:cNvPr id="12" name="Picture 11">
            <a:extLst>
              <a:ext uri="{FF2B5EF4-FFF2-40B4-BE49-F238E27FC236}">
                <a16:creationId xmlns:a16="http://schemas.microsoft.com/office/drawing/2014/main" id="{1CE91F34-A5C0-9A13-EB1A-E045EAA3E02D}"/>
              </a:ext>
            </a:extLst>
          </p:cNvPr>
          <p:cNvPicPr>
            <a:picLocks noChangeAspect="1"/>
          </p:cNvPicPr>
          <p:nvPr/>
        </p:nvPicPr>
        <p:blipFill>
          <a:blip r:embed="rId12"/>
          <a:stretch>
            <a:fillRect/>
          </a:stretch>
        </p:blipFill>
        <p:spPr>
          <a:xfrm>
            <a:off x="3069102" y="2757116"/>
            <a:ext cx="5770231" cy="2552032"/>
          </a:xfrm>
          <a:prstGeom prst="rect">
            <a:avLst/>
          </a:prstGeom>
        </p:spPr>
      </p:pic>
      <p:pic>
        <p:nvPicPr>
          <p:cNvPr id="14" name="Picture 13">
            <a:extLst>
              <a:ext uri="{FF2B5EF4-FFF2-40B4-BE49-F238E27FC236}">
                <a16:creationId xmlns:a16="http://schemas.microsoft.com/office/drawing/2014/main" id="{8041CE7F-1944-C357-E1A9-91EA8DFC1D4B}"/>
              </a:ext>
            </a:extLst>
          </p:cNvPr>
          <p:cNvPicPr>
            <a:picLocks noChangeAspect="1"/>
          </p:cNvPicPr>
          <p:nvPr/>
        </p:nvPicPr>
        <p:blipFill>
          <a:blip r:embed="rId13"/>
          <a:stretch>
            <a:fillRect/>
          </a:stretch>
        </p:blipFill>
        <p:spPr>
          <a:xfrm>
            <a:off x="7246881" y="3314919"/>
            <a:ext cx="4513319" cy="2865219"/>
          </a:xfrm>
          <a:prstGeom prst="rect">
            <a:avLst/>
          </a:prstGeom>
        </p:spPr>
      </p:pic>
    </p:spTree>
    <p:extLst>
      <p:ext uri="{BB962C8B-B14F-4D97-AF65-F5344CB8AC3E}">
        <p14:creationId xmlns:p14="http://schemas.microsoft.com/office/powerpoint/2010/main" val="3428998544"/>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82" fill="hold"/>
                                        <p:tgtEl>
                                          <p:spTgt spid="8"/>
                                        </p:tgtEl>
                                      </p:cBhvr>
                                    </p:cmd>
                                  </p:childTnLst>
                                </p:cTn>
                              </p:par>
                            </p:childTnLst>
                          </p:cTn>
                        </p:par>
                      </p:childTnLst>
                    </p:cTn>
                  </p:par>
                </p:childTnLst>
              </p:cTn>
              <p:nextCondLst>
                <p:cond evt="onClick" delay="0">
                  <p:tgtEl>
                    <p:spTgt spid="8"/>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8888"/>
            <a:ext cx="10799763" cy="1293812"/>
          </a:xfrm>
        </p:spPr>
        <p:txBody>
          <a:bodyPr/>
          <a:lstStyle/>
          <a:p>
            <a:pPr algn="ctr"/>
            <a:r>
              <a:rPr lang="en-US" b="1" dirty="0">
                <a:latin typeface="Times New Roman" panose="02020603050405020304" pitchFamily="18" charset="0"/>
                <a:cs typeface="Times New Roman" panose="02020603050405020304" pitchFamily="18" charset="0"/>
              </a:rPr>
              <a:t>Student Financial Obligation Agreement</a:t>
            </a:r>
          </a:p>
        </p:txBody>
      </p:sp>
      <p:graphicFrame>
        <p:nvGraphicFramePr>
          <p:cNvPr id="7" name="Content Placeholder 6">
            <a:extLst>
              <a:ext uri="{FF2B5EF4-FFF2-40B4-BE49-F238E27FC236}">
                <a16:creationId xmlns:a16="http://schemas.microsoft.com/office/drawing/2014/main" id="{C9D9B24E-42C6-4028-8D50-5B0B8AC8ADB9}"/>
              </a:ext>
            </a:extLst>
          </p:cNvPr>
          <p:cNvGraphicFramePr>
            <a:graphicFrameLocks noGrp="1"/>
          </p:cNvGraphicFramePr>
          <p:nvPr>
            <p:ph idx="4294967295"/>
            <p:extLst>
              <p:ext uri="{D42A27DB-BD31-4B8C-83A1-F6EECF244321}">
                <p14:modId xmlns:p14="http://schemas.microsoft.com/office/powerpoint/2010/main" val="2897683936"/>
              </p:ext>
            </p:extLst>
          </p:nvPr>
        </p:nvGraphicFramePr>
        <p:xfrm>
          <a:off x="0" y="2263775"/>
          <a:ext cx="11261725" cy="3509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Recorded Sound">
            <a:hlinkClick r:id="" action="ppaction://media"/>
            <a:extLst>
              <a:ext uri="{FF2B5EF4-FFF2-40B4-BE49-F238E27FC236}">
                <a16:creationId xmlns:a16="http://schemas.microsoft.com/office/drawing/2014/main" id="{A2F7CD22-6F07-459F-A2D6-5DBC080357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3800" y="5773738"/>
            <a:ext cx="406400" cy="406400"/>
          </a:xfrm>
          <a:prstGeom prst="rect">
            <a:avLst/>
          </a:prstGeom>
        </p:spPr>
      </p:pic>
      <p:pic>
        <p:nvPicPr>
          <p:cNvPr id="12" name="Picture 11">
            <a:extLst>
              <a:ext uri="{FF2B5EF4-FFF2-40B4-BE49-F238E27FC236}">
                <a16:creationId xmlns:a16="http://schemas.microsoft.com/office/drawing/2014/main" id="{1CE91F34-A5C0-9A13-EB1A-E045EAA3E02D}"/>
              </a:ext>
            </a:extLst>
          </p:cNvPr>
          <p:cNvPicPr>
            <a:picLocks noChangeAspect="1"/>
          </p:cNvPicPr>
          <p:nvPr/>
        </p:nvPicPr>
        <p:blipFill>
          <a:blip r:embed="rId11"/>
          <a:stretch>
            <a:fillRect/>
          </a:stretch>
        </p:blipFill>
        <p:spPr>
          <a:xfrm>
            <a:off x="3069102" y="2757116"/>
            <a:ext cx="5770231" cy="2552032"/>
          </a:xfrm>
          <a:prstGeom prst="rect">
            <a:avLst/>
          </a:prstGeom>
        </p:spPr>
      </p:pic>
      <p:pic>
        <p:nvPicPr>
          <p:cNvPr id="14" name="Picture 13">
            <a:extLst>
              <a:ext uri="{FF2B5EF4-FFF2-40B4-BE49-F238E27FC236}">
                <a16:creationId xmlns:a16="http://schemas.microsoft.com/office/drawing/2014/main" id="{8041CE7F-1944-C357-E1A9-91EA8DFC1D4B}"/>
              </a:ext>
            </a:extLst>
          </p:cNvPr>
          <p:cNvPicPr>
            <a:picLocks noChangeAspect="1"/>
          </p:cNvPicPr>
          <p:nvPr/>
        </p:nvPicPr>
        <p:blipFill>
          <a:blip r:embed="rId12"/>
          <a:stretch>
            <a:fillRect/>
          </a:stretch>
        </p:blipFill>
        <p:spPr>
          <a:xfrm>
            <a:off x="7246881" y="3314919"/>
            <a:ext cx="4513319" cy="2865219"/>
          </a:xfrm>
          <a:prstGeom prst="rect">
            <a:avLst/>
          </a:prstGeom>
        </p:spPr>
      </p:pic>
      <p:pic>
        <p:nvPicPr>
          <p:cNvPr id="6" name="Picture 5">
            <a:extLst>
              <a:ext uri="{FF2B5EF4-FFF2-40B4-BE49-F238E27FC236}">
                <a16:creationId xmlns:a16="http://schemas.microsoft.com/office/drawing/2014/main" id="{A4BA898D-4F43-8A82-D3E7-31E2612558EB}"/>
              </a:ext>
            </a:extLst>
          </p:cNvPr>
          <p:cNvPicPr>
            <a:picLocks noChangeAspect="1"/>
          </p:cNvPicPr>
          <p:nvPr/>
        </p:nvPicPr>
        <p:blipFill>
          <a:blip r:embed="rId13"/>
          <a:stretch>
            <a:fillRect/>
          </a:stretch>
        </p:blipFill>
        <p:spPr>
          <a:xfrm>
            <a:off x="294640" y="2232102"/>
            <a:ext cx="8687314" cy="3714811"/>
          </a:xfrm>
          <a:prstGeom prst="rect">
            <a:avLst/>
          </a:prstGeom>
        </p:spPr>
      </p:pic>
    </p:spTree>
    <p:extLst>
      <p:ext uri="{BB962C8B-B14F-4D97-AF65-F5344CB8AC3E}">
        <p14:creationId xmlns:p14="http://schemas.microsoft.com/office/powerpoint/2010/main" val="645410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82" fill="hold"/>
                                        <p:tgtEl>
                                          <p:spTgt spid="8"/>
                                        </p:tgtEl>
                                      </p:cBhvr>
                                    </p:cmd>
                                  </p:childTnLst>
                                </p:cTn>
                              </p:par>
                            </p:childTnLst>
                          </p:cTn>
                        </p:par>
                      </p:childTnLst>
                    </p:cTn>
                  </p:par>
                </p:childTnLst>
              </p:cTn>
              <p:nextCondLst>
                <p:cond evt="onClick" delay="0">
                  <p:tgtEl>
                    <p:spTgt spid="8"/>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8888"/>
            <a:ext cx="10799763" cy="1293812"/>
          </a:xfrm>
        </p:spPr>
        <p:txBody>
          <a:bodyPr/>
          <a:lstStyle/>
          <a:p>
            <a:pPr algn="ctr"/>
            <a:r>
              <a:rPr lang="en-US" b="1" dirty="0">
                <a:latin typeface="Times New Roman" panose="02020603050405020304" pitchFamily="18" charset="0"/>
                <a:cs typeface="Times New Roman" panose="02020603050405020304" pitchFamily="18" charset="0"/>
              </a:rPr>
              <a:t>Student Financial Agreement</a:t>
            </a:r>
          </a:p>
        </p:txBody>
      </p:sp>
      <p:graphicFrame>
        <p:nvGraphicFramePr>
          <p:cNvPr id="7" name="Content Placeholder 6">
            <a:extLst>
              <a:ext uri="{FF2B5EF4-FFF2-40B4-BE49-F238E27FC236}">
                <a16:creationId xmlns:a16="http://schemas.microsoft.com/office/drawing/2014/main" id="{C9D9B24E-42C6-4028-8D50-5B0B8AC8ADB9}"/>
              </a:ext>
            </a:extLst>
          </p:cNvPr>
          <p:cNvGraphicFramePr>
            <a:graphicFrameLocks noGrp="1"/>
          </p:cNvGraphicFramePr>
          <p:nvPr>
            <p:ph idx="4294967295"/>
            <p:extLst>
              <p:ext uri="{D42A27DB-BD31-4B8C-83A1-F6EECF244321}">
                <p14:modId xmlns:p14="http://schemas.microsoft.com/office/powerpoint/2010/main" val="604388587"/>
              </p:ext>
            </p:extLst>
          </p:nvPr>
        </p:nvGraphicFramePr>
        <p:xfrm>
          <a:off x="0" y="2263775"/>
          <a:ext cx="11261725" cy="3509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Recorded Sound">
            <a:hlinkClick r:id="" action="ppaction://media"/>
            <a:extLst>
              <a:ext uri="{FF2B5EF4-FFF2-40B4-BE49-F238E27FC236}">
                <a16:creationId xmlns:a16="http://schemas.microsoft.com/office/drawing/2014/main" id="{A2F7CD22-6F07-459F-A2D6-5DBC080357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3800" y="5773738"/>
            <a:ext cx="406400" cy="406400"/>
          </a:xfrm>
          <a:prstGeom prst="rect">
            <a:avLst/>
          </a:prstGeom>
        </p:spPr>
      </p:pic>
      <p:pic>
        <p:nvPicPr>
          <p:cNvPr id="6" name="Picture 5">
            <a:extLst>
              <a:ext uri="{FF2B5EF4-FFF2-40B4-BE49-F238E27FC236}">
                <a16:creationId xmlns:a16="http://schemas.microsoft.com/office/drawing/2014/main" id="{A4BA898D-4F43-8A82-D3E7-31E2612558EB}"/>
              </a:ext>
            </a:extLst>
          </p:cNvPr>
          <p:cNvPicPr>
            <a:picLocks noChangeAspect="1"/>
          </p:cNvPicPr>
          <p:nvPr/>
        </p:nvPicPr>
        <p:blipFill>
          <a:blip r:embed="rId11"/>
          <a:stretch>
            <a:fillRect/>
          </a:stretch>
        </p:blipFill>
        <p:spPr>
          <a:xfrm>
            <a:off x="294640" y="2232103"/>
            <a:ext cx="4848021" cy="2073078"/>
          </a:xfrm>
          <a:prstGeom prst="rect">
            <a:avLst/>
          </a:prstGeom>
        </p:spPr>
      </p:pic>
      <p:pic>
        <p:nvPicPr>
          <p:cNvPr id="14" name="Picture 13">
            <a:extLst>
              <a:ext uri="{FF2B5EF4-FFF2-40B4-BE49-F238E27FC236}">
                <a16:creationId xmlns:a16="http://schemas.microsoft.com/office/drawing/2014/main" id="{8041CE7F-1944-C357-E1A9-91EA8DFC1D4B}"/>
              </a:ext>
            </a:extLst>
          </p:cNvPr>
          <p:cNvPicPr>
            <a:picLocks noChangeAspect="1"/>
          </p:cNvPicPr>
          <p:nvPr/>
        </p:nvPicPr>
        <p:blipFill>
          <a:blip r:embed="rId12"/>
          <a:stretch>
            <a:fillRect/>
          </a:stretch>
        </p:blipFill>
        <p:spPr>
          <a:xfrm>
            <a:off x="7246881" y="3314919"/>
            <a:ext cx="4513319" cy="2865219"/>
          </a:xfrm>
          <a:prstGeom prst="rect">
            <a:avLst/>
          </a:prstGeom>
        </p:spPr>
      </p:pic>
      <p:pic>
        <p:nvPicPr>
          <p:cNvPr id="12" name="Picture 11">
            <a:extLst>
              <a:ext uri="{FF2B5EF4-FFF2-40B4-BE49-F238E27FC236}">
                <a16:creationId xmlns:a16="http://schemas.microsoft.com/office/drawing/2014/main" id="{1CE91F34-A5C0-9A13-EB1A-E045EAA3E02D}"/>
              </a:ext>
            </a:extLst>
          </p:cNvPr>
          <p:cNvPicPr>
            <a:picLocks noChangeAspect="1"/>
          </p:cNvPicPr>
          <p:nvPr/>
        </p:nvPicPr>
        <p:blipFill>
          <a:blip r:embed="rId13"/>
          <a:stretch>
            <a:fillRect/>
          </a:stretch>
        </p:blipFill>
        <p:spPr>
          <a:xfrm>
            <a:off x="1034267" y="1076238"/>
            <a:ext cx="10123465" cy="4477361"/>
          </a:xfrm>
          <a:prstGeom prst="rect">
            <a:avLst/>
          </a:prstGeom>
        </p:spPr>
      </p:pic>
    </p:spTree>
    <p:extLst>
      <p:ext uri="{BB962C8B-B14F-4D97-AF65-F5344CB8AC3E}">
        <p14:creationId xmlns:p14="http://schemas.microsoft.com/office/powerpoint/2010/main" val="1351684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82" fill="hold"/>
                                        <p:tgtEl>
                                          <p:spTgt spid="8"/>
                                        </p:tgtEl>
                                      </p:cBhvr>
                                    </p:cmd>
                                  </p:childTnLst>
                                </p:cTn>
                              </p:par>
                            </p:childTnLst>
                          </p:cTn>
                        </p:par>
                      </p:childTnLst>
                    </p:cTn>
                  </p:par>
                </p:childTnLst>
              </p:cTn>
              <p:nextCondLst>
                <p:cond evt="onClick" delay="0">
                  <p:tgtEl>
                    <p:spTgt spid="8"/>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8888"/>
            <a:ext cx="10799763" cy="1293812"/>
          </a:xfrm>
        </p:spPr>
        <p:txBody>
          <a:bodyPr/>
          <a:lstStyle/>
          <a:p>
            <a:pPr algn="ctr"/>
            <a:r>
              <a:rPr lang="en-US" b="1" dirty="0">
                <a:latin typeface="Times New Roman" panose="02020603050405020304" pitchFamily="18" charset="0"/>
                <a:cs typeface="Times New Roman" panose="02020603050405020304" pitchFamily="18" charset="0"/>
              </a:rPr>
              <a:t>Student Financial Agreement</a:t>
            </a:r>
          </a:p>
        </p:txBody>
      </p:sp>
      <p:graphicFrame>
        <p:nvGraphicFramePr>
          <p:cNvPr id="7" name="Content Placeholder 6">
            <a:extLst>
              <a:ext uri="{FF2B5EF4-FFF2-40B4-BE49-F238E27FC236}">
                <a16:creationId xmlns:a16="http://schemas.microsoft.com/office/drawing/2014/main" id="{C9D9B24E-42C6-4028-8D50-5B0B8AC8ADB9}"/>
              </a:ext>
            </a:extLst>
          </p:cNvPr>
          <p:cNvGraphicFramePr>
            <a:graphicFrameLocks noGrp="1"/>
          </p:cNvGraphicFramePr>
          <p:nvPr>
            <p:ph idx="4294967295"/>
            <p:extLst>
              <p:ext uri="{D42A27DB-BD31-4B8C-83A1-F6EECF244321}">
                <p14:modId xmlns:p14="http://schemas.microsoft.com/office/powerpoint/2010/main" val="3313346543"/>
              </p:ext>
            </p:extLst>
          </p:nvPr>
        </p:nvGraphicFramePr>
        <p:xfrm>
          <a:off x="0" y="2263775"/>
          <a:ext cx="11261725" cy="3509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Recorded Sound">
            <a:hlinkClick r:id="" action="ppaction://media"/>
            <a:extLst>
              <a:ext uri="{FF2B5EF4-FFF2-40B4-BE49-F238E27FC236}">
                <a16:creationId xmlns:a16="http://schemas.microsoft.com/office/drawing/2014/main" id="{A2F7CD22-6F07-459F-A2D6-5DBC080357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3800" y="5773738"/>
            <a:ext cx="406400" cy="406400"/>
          </a:xfrm>
          <a:prstGeom prst="rect">
            <a:avLst/>
          </a:prstGeom>
        </p:spPr>
      </p:pic>
      <p:pic>
        <p:nvPicPr>
          <p:cNvPr id="6" name="Picture 5">
            <a:extLst>
              <a:ext uri="{FF2B5EF4-FFF2-40B4-BE49-F238E27FC236}">
                <a16:creationId xmlns:a16="http://schemas.microsoft.com/office/drawing/2014/main" id="{A4BA898D-4F43-8A82-D3E7-31E2612558EB}"/>
              </a:ext>
            </a:extLst>
          </p:cNvPr>
          <p:cNvPicPr>
            <a:picLocks noChangeAspect="1"/>
          </p:cNvPicPr>
          <p:nvPr/>
        </p:nvPicPr>
        <p:blipFill>
          <a:blip r:embed="rId11"/>
          <a:stretch>
            <a:fillRect/>
          </a:stretch>
        </p:blipFill>
        <p:spPr>
          <a:xfrm>
            <a:off x="294640" y="2232103"/>
            <a:ext cx="4848021" cy="2073078"/>
          </a:xfrm>
          <a:prstGeom prst="rect">
            <a:avLst/>
          </a:prstGeom>
        </p:spPr>
      </p:pic>
      <p:pic>
        <p:nvPicPr>
          <p:cNvPr id="12" name="Picture 11">
            <a:extLst>
              <a:ext uri="{FF2B5EF4-FFF2-40B4-BE49-F238E27FC236}">
                <a16:creationId xmlns:a16="http://schemas.microsoft.com/office/drawing/2014/main" id="{1CE91F34-A5C0-9A13-EB1A-E045EAA3E02D}"/>
              </a:ext>
            </a:extLst>
          </p:cNvPr>
          <p:cNvPicPr>
            <a:picLocks noChangeAspect="1"/>
          </p:cNvPicPr>
          <p:nvPr/>
        </p:nvPicPr>
        <p:blipFill>
          <a:blip r:embed="rId12"/>
          <a:stretch>
            <a:fillRect/>
          </a:stretch>
        </p:blipFill>
        <p:spPr>
          <a:xfrm>
            <a:off x="3069102" y="2757116"/>
            <a:ext cx="5770231" cy="2552032"/>
          </a:xfrm>
          <a:prstGeom prst="rect">
            <a:avLst/>
          </a:prstGeom>
        </p:spPr>
      </p:pic>
      <p:pic>
        <p:nvPicPr>
          <p:cNvPr id="14" name="Picture 13">
            <a:extLst>
              <a:ext uri="{FF2B5EF4-FFF2-40B4-BE49-F238E27FC236}">
                <a16:creationId xmlns:a16="http://schemas.microsoft.com/office/drawing/2014/main" id="{8041CE7F-1944-C357-E1A9-91EA8DFC1D4B}"/>
              </a:ext>
            </a:extLst>
          </p:cNvPr>
          <p:cNvPicPr>
            <a:picLocks noChangeAspect="1"/>
          </p:cNvPicPr>
          <p:nvPr/>
        </p:nvPicPr>
        <p:blipFill>
          <a:blip r:embed="rId13"/>
          <a:stretch>
            <a:fillRect/>
          </a:stretch>
        </p:blipFill>
        <p:spPr>
          <a:xfrm>
            <a:off x="2476981" y="1239552"/>
            <a:ext cx="8142533" cy="5169176"/>
          </a:xfrm>
          <a:prstGeom prst="rect">
            <a:avLst/>
          </a:prstGeom>
        </p:spPr>
      </p:pic>
    </p:spTree>
    <p:extLst>
      <p:ext uri="{BB962C8B-B14F-4D97-AF65-F5344CB8AC3E}">
        <p14:creationId xmlns:p14="http://schemas.microsoft.com/office/powerpoint/2010/main" val="1324964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82" fill="hold"/>
                                        <p:tgtEl>
                                          <p:spTgt spid="8"/>
                                        </p:tgtEl>
                                      </p:cBhvr>
                                    </p:cmd>
                                  </p:childTnLst>
                                </p:cTn>
                              </p:par>
                            </p:childTnLst>
                          </p:cTn>
                        </p:par>
                      </p:childTnLst>
                    </p:cTn>
                  </p:par>
                </p:childTnLst>
              </p:cTn>
              <p:nextCondLst>
                <p:cond evt="onClick" delay="0">
                  <p:tgtEl>
                    <p:spTgt spid="8"/>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0" y="749173"/>
            <a:ext cx="10515600" cy="1325563"/>
          </a:xfrm>
        </p:spPr>
        <p:txBody>
          <a:bodyPr/>
          <a:lstStyle/>
          <a:p>
            <a:pPr algn="ctr"/>
            <a:r>
              <a:rPr lang="en-US" b="1" dirty="0">
                <a:latin typeface="Times New Roman" panose="02020603050405020304" pitchFamily="18" charset="0"/>
                <a:cs typeface="Times New Roman" panose="02020603050405020304" pitchFamily="18" charset="0"/>
              </a:rPr>
              <a:t>Installment Plans</a:t>
            </a:r>
          </a:p>
        </p:txBody>
      </p:sp>
      <p:pic>
        <p:nvPicPr>
          <p:cNvPr id="3" name="Picture 2">
            <a:extLst>
              <a:ext uri="{FF2B5EF4-FFF2-40B4-BE49-F238E27FC236}">
                <a16:creationId xmlns:a16="http://schemas.microsoft.com/office/drawing/2014/main" id="{C39B0DDD-112B-637D-1CE8-6DEC4E724DC4}"/>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897630" y="1944120"/>
            <a:ext cx="2484882" cy="4283579"/>
          </a:xfrm>
          <a:prstGeom prst="rect">
            <a:avLst/>
          </a:prstGeom>
          <a:noFill/>
          <a:ln>
            <a:noFill/>
          </a:ln>
        </p:spPr>
      </p:pic>
    </p:spTree>
    <p:extLst>
      <p:ext uri="{BB962C8B-B14F-4D97-AF65-F5344CB8AC3E}">
        <p14:creationId xmlns:p14="http://schemas.microsoft.com/office/powerpoint/2010/main" val="170839713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22325"/>
            <a:ext cx="10515600" cy="1325563"/>
          </a:xfrm>
        </p:spPr>
        <p:txBody>
          <a:bodyPr/>
          <a:lstStyle/>
          <a:p>
            <a:pPr algn="ctr"/>
            <a:r>
              <a:rPr lang="en-US" b="1" dirty="0">
                <a:latin typeface="Times New Roman" panose="02020603050405020304" pitchFamily="18" charset="0"/>
                <a:cs typeface="Times New Roman" panose="02020603050405020304" pitchFamily="18" charset="0"/>
              </a:rPr>
              <a:t>Installment Plans</a:t>
            </a:r>
          </a:p>
        </p:txBody>
      </p:sp>
      <p:pic>
        <p:nvPicPr>
          <p:cNvPr id="3" name="Picture 2">
            <a:extLst>
              <a:ext uri="{FF2B5EF4-FFF2-40B4-BE49-F238E27FC236}">
                <a16:creationId xmlns:a16="http://schemas.microsoft.com/office/drawing/2014/main" id="{541C425B-227A-1A66-F19C-B35F40CB9FB7}"/>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005012" y="1743075"/>
            <a:ext cx="8181975" cy="3371850"/>
          </a:xfrm>
          <a:prstGeom prst="rect">
            <a:avLst/>
          </a:prstGeom>
          <a:noFill/>
          <a:ln>
            <a:noFill/>
          </a:ln>
        </p:spPr>
      </p:pic>
    </p:spTree>
    <p:extLst>
      <p:ext uri="{BB962C8B-B14F-4D97-AF65-F5344CB8AC3E}">
        <p14:creationId xmlns:p14="http://schemas.microsoft.com/office/powerpoint/2010/main" val="2274071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7461"/>
            <a:ext cx="10515600" cy="1325563"/>
          </a:xfrm>
        </p:spPr>
        <p:txBody>
          <a:bodyPr/>
          <a:lstStyle/>
          <a:p>
            <a:pPr algn="ctr"/>
            <a:r>
              <a:rPr lang="en-US" b="1" dirty="0">
                <a:latin typeface="Times New Roman" panose="02020603050405020304" pitchFamily="18" charset="0"/>
                <a:cs typeface="Times New Roman" panose="02020603050405020304" pitchFamily="18" charset="0"/>
              </a:rPr>
              <a:t>Installment Plans</a:t>
            </a:r>
          </a:p>
        </p:txBody>
      </p:sp>
      <p:pic>
        <p:nvPicPr>
          <p:cNvPr id="3" name="Picture 2" descr="A screenshot of a computer&#10;&#10;AI-generated content may be incorrect.">
            <a:extLst>
              <a:ext uri="{FF2B5EF4-FFF2-40B4-BE49-F238E27FC236}">
                <a16:creationId xmlns:a16="http://schemas.microsoft.com/office/drawing/2014/main" id="{E8355BE3-EC41-7FC3-2A40-123E790A025F}"/>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85962" y="1838325"/>
            <a:ext cx="8220075" cy="3181350"/>
          </a:xfrm>
          <a:prstGeom prst="rect">
            <a:avLst/>
          </a:prstGeom>
          <a:noFill/>
          <a:ln>
            <a:noFill/>
          </a:ln>
        </p:spPr>
      </p:pic>
    </p:spTree>
    <p:extLst>
      <p:ext uri="{BB962C8B-B14F-4D97-AF65-F5344CB8AC3E}">
        <p14:creationId xmlns:p14="http://schemas.microsoft.com/office/powerpoint/2010/main" val="410701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68629"/>
            <a:ext cx="10515600" cy="1325563"/>
          </a:xfrm>
        </p:spPr>
        <p:txBody>
          <a:bodyPr/>
          <a:lstStyle/>
          <a:p>
            <a:pPr algn="ctr"/>
            <a:r>
              <a:rPr lang="en-US" b="1" dirty="0">
                <a:latin typeface="Times New Roman" panose="02020603050405020304" pitchFamily="18" charset="0"/>
                <a:cs typeface="Times New Roman" panose="02020603050405020304" pitchFamily="18" charset="0"/>
              </a:rPr>
              <a:t>Third Party Payments</a:t>
            </a:r>
          </a:p>
        </p:txBody>
      </p:sp>
      <p:sp>
        <p:nvSpPr>
          <p:cNvPr id="3" name="Content Placeholder 2"/>
          <p:cNvSpPr>
            <a:spLocks noGrp="1"/>
          </p:cNvSpPr>
          <p:nvPr>
            <p:ph sz="half" idx="4294967295"/>
          </p:nvPr>
        </p:nvSpPr>
        <p:spPr>
          <a:xfrm>
            <a:off x="302228" y="2430463"/>
            <a:ext cx="5597525" cy="3814762"/>
          </a:xfrm>
        </p:spPr>
        <p:style>
          <a:lnRef idx="1">
            <a:schemeClr val="accent3"/>
          </a:lnRef>
          <a:fillRef idx="2">
            <a:schemeClr val="accent3"/>
          </a:fillRef>
          <a:effectRef idx="1">
            <a:schemeClr val="accent3"/>
          </a:effectRef>
          <a:fontRef idx="minor">
            <a:schemeClr val="dk1"/>
          </a:fontRef>
        </p:style>
        <p:txBody>
          <a:bodyPr>
            <a:normAutofit fontScale="32500" lnSpcReduction="20000"/>
          </a:bodyPr>
          <a:lstStyle/>
          <a:p>
            <a:pPr>
              <a:buClrTx/>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ClrTx/>
              <a:buFont typeface="Wingdings" panose="05000000000000000000" pitchFamily="2" charset="2"/>
              <a:buChar char="§"/>
            </a:pPr>
            <a:r>
              <a:rPr lang="en-US" sz="5500" dirty="0">
                <a:latin typeface="Times New Roman" panose="02020603050405020304" pitchFamily="18" charset="0"/>
                <a:cs typeface="Times New Roman" panose="02020603050405020304" pitchFamily="18" charset="0"/>
              </a:rPr>
              <a:t>Vendor/Sponsor must sign a contract (promise of payment). </a:t>
            </a:r>
          </a:p>
          <a:p>
            <a:pPr lvl="1">
              <a:buFont typeface="Wingdings" panose="05000000000000000000" pitchFamily="2" charset="2"/>
              <a:buChar char="§"/>
            </a:pPr>
            <a:r>
              <a:rPr lang="en-US" sz="5500" dirty="0">
                <a:latin typeface="Times New Roman" panose="02020603050405020304" pitchFamily="18" charset="0"/>
                <a:cs typeface="Times New Roman" panose="02020603050405020304" pitchFamily="18" charset="0"/>
                <a:hlinkClick r:id="rId5"/>
              </a:rPr>
              <a:t>Third Party Contract </a:t>
            </a:r>
            <a:r>
              <a:rPr lang="en-US" sz="5500" dirty="0">
                <a:latin typeface="Times New Roman" panose="02020603050405020304" pitchFamily="18" charset="0"/>
                <a:cs typeface="Times New Roman" panose="02020603050405020304" pitchFamily="18" charset="0"/>
              </a:rPr>
              <a:t>can be found on our website Student Finance Forms page.</a:t>
            </a:r>
          </a:p>
          <a:p>
            <a:pPr>
              <a:buClrTx/>
              <a:buFont typeface="Wingdings" panose="05000000000000000000" pitchFamily="2" charset="2"/>
              <a:buChar char="§"/>
            </a:pPr>
            <a:endParaRPr lang="en-US" sz="5500" dirty="0">
              <a:latin typeface="Times New Roman" panose="02020603050405020304" pitchFamily="18" charset="0"/>
              <a:cs typeface="Times New Roman" panose="02020603050405020304" pitchFamily="18" charset="0"/>
            </a:endParaRPr>
          </a:p>
          <a:p>
            <a:pPr>
              <a:buClrTx/>
              <a:buFont typeface="Wingdings" panose="05000000000000000000" pitchFamily="2" charset="2"/>
              <a:buChar char="§"/>
            </a:pPr>
            <a:r>
              <a:rPr lang="en-US" sz="5500" dirty="0">
                <a:latin typeface="Times New Roman" panose="02020603050405020304" pitchFamily="18" charset="0"/>
                <a:cs typeface="Times New Roman" panose="02020603050405020304" pitchFamily="18" charset="0"/>
              </a:rPr>
              <a:t>Student contract for Texas Tomorrow only.</a:t>
            </a:r>
          </a:p>
          <a:p>
            <a:pPr>
              <a:buClrTx/>
              <a:buFont typeface="Wingdings" panose="05000000000000000000" pitchFamily="2" charset="2"/>
              <a:buChar char="§"/>
            </a:pPr>
            <a:endParaRPr lang="en-US" sz="5500" dirty="0">
              <a:latin typeface="Times New Roman" panose="02020603050405020304" pitchFamily="18" charset="0"/>
              <a:cs typeface="Times New Roman" panose="02020603050405020304" pitchFamily="18" charset="0"/>
            </a:endParaRPr>
          </a:p>
          <a:p>
            <a:pPr>
              <a:buClrTx/>
              <a:buFont typeface="Wingdings" panose="05000000000000000000" pitchFamily="2" charset="2"/>
              <a:buChar char="§"/>
            </a:pPr>
            <a:r>
              <a:rPr lang="en-US" sz="5500" dirty="0">
                <a:latin typeface="Times New Roman" panose="02020603050405020304" pitchFamily="18" charset="0"/>
                <a:cs typeface="Times New Roman" panose="02020603050405020304" pitchFamily="18" charset="0"/>
              </a:rPr>
              <a:t>Contracts must be submitted 10 days prior to the first day of class. </a:t>
            </a:r>
          </a:p>
          <a:p>
            <a:pPr>
              <a:buClrTx/>
              <a:buFont typeface="Wingdings" panose="05000000000000000000" pitchFamily="2" charset="2"/>
              <a:buChar char="§"/>
            </a:pPr>
            <a:endParaRPr lang="en-US" sz="5500" dirty="0">
              <a:latin typeface="Times New Roman" panose="02020603050405020304" pitchFamily="18" charset="0"/>
              <a:cs typeface="Times New Roman" panose="02020603050405020304" pitchFamily="18" charset="0"/>
            </a:endParaRPr>
          </a:p>
          <a:p>
            <a:pPr>
              <a:buClrTx/>
              <a:buFont typeface="Wingdings" panose="05000000000000000000" pitchFamily="2" charset="2"/>
              <a:buChar char="§"/>
            </a:pPr>
            <a:r>
              <a:rPr lang="en-US" sz="5500" b="1" dirty="0">
                <a:latin typeface="Times New Roman" panose="02020603050405020304" pitchFamily="18" charset="0"/>
                <a:cs typeface="Times New Roman" panose="02020603050405020304" pitchFamily="18" charset="0"/>
              </a:rPr>
              <a:t>For any question related to Third Party Contract/Billing benefits please email: </a:t>
            </a:r>
            <a:r>
              <a:rPr lang="en-US" sz="5500" b="1" i="1" u="sng" dirty="0">
                <a:latin typeface="Times New Roman" panose="02020603050405020304" pitchFamily="18" charset="0"/>
                <a:cs typeface="Times New Roman" panose="02020603050405020304" pitchFamily="18" charset="0"/>
                <a:hlinkClick r:id="rId6"/>
              </a:rPr>
              <a:t>ThirdParty@unthsc.edu</a:t>
            </a:r>
            <a:r>
              <a:rPr lang="en-US" sz="5500" b="1" dirty="0">
                <a:latin typeface="Times New Roman" panose="02020603050405020304" pitchFamily="18" charset="0"/>
                <a:cs typeface="Times New Roman" panose="02020603050405020304" pitchFamily="18" charset="0"/>
              </a:rPr>
              <a:t> or call 817-735-0676</a:t>
            </a:r>
          </a:p>
        </p:txBody>
      </p:sp>
      <p:pic>
        <p:nvPicPr>
          <p:cNvPr id="8" name="Content Placeholder 7">
            <a:extLst>
              <a:ext uri="{FF2B5EF4-FFF2-40B4-BE49-F238E27FC236}">
                <a16:creationId xmlns:a16="http://schemas.microsoft.com/office/drawing/2014/main" id="{C355F995-10BE-4304-BB38-92672C27A9A8}"/>
              </a:ext>
            </a:extLst>
          </p:cNvPr>
          <p:cNvPicPr>
            <a:picLocks noGrp="1" noChangeAspect="1"/>
          </p:cNvPicPr>
          <p:nvPr>
            <p:ph sz="half" idx="4294967295"/>
          </p:nvPr>
        </p:nvPicPr>
        <p:blipFill>
          <a:blip r:embed="rId7"/>
          <a:stretch>
            <a:fillRect/>
          </a:stretch>
        </p:blipFill>
        <p:spPr>
          <a:xfrm>
            <a:off x="8445500" y="2498725"/>
            <a:ext cx="3746500" cy="3746500"/>
          </a:xfrm>
          <a:prstGeom prst="rect">
            <a:avLst/>
          </a:prstGeom>
          <a:ln>
            <a:solidFill>
              <a:srgbClr val="253746"/>
            </a:solidFill>
          </a:ln>
        </p:spPr>
      </p:pic>
      <p:pic>
        <p:nvPicPr>
          <p:cNvPr id="9" name="Recorded Sound">
            <a:hlinkClick r:id="" action="ppaction://media"/>
            <a:extLst>
              <a:ext uri="{FF2B5EF4-FFF2-40B4-BE49-F238E27FC236}">
                <a16:creationId xmlns:a16="http://schemas.microsoft.com/office/drawing/2014/main" id="{CC0F7ECE-CE65-4ED9-8E5B-D92E1D313C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3372" y="5839288"/>
            <a:ext cx="406400" cy="406400"/>
          </a:xfrm>
          <a:prstGeom prst="rect">
            <a:avLst/>
          </a:prstGeom>
        </p:spPr>
      </p:pic>
    </p:spTree>
    <p:extLst>
      <p:ext uri="{BB962C8B-B14F-4D97-AF65-F5344CB8AC3E}">
        <p14:creationId xmlns:p14="http://schemas.microsoft.com/office/powerpoint/2010/main" val="818976223"/>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12" fill="hold"/>
                                        <p:tgtEl>
                                          <p:spTgt spid="9"/>
                                        </p:tgtEl>
                                      </p:cBhvr>
                                    </p:cmd>
                                  </p:childTnLst>
                                </p:cTn>
                              </p:par>
                            </p:childTnLst>
                          </p:cTn>
                        </p:par>
                      </p:childTnLst>
                    </p:cTn>
                  </p:par>
                </p:childTnLst>
              </p:cTn>
              <p:nextCondLst>
                <p:cond evt="onClick" delay="0">
                  <p:tgtEl>
                    <p:spTgt spid="9"/>
                  </p:tgtEl>
                </p:cond>
              </p:nextCondLst>
            </p:seq>
            <p:audio>
              <p:cMediaNode vol="80000" mute="1"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1177925"/>
            <a:ext cx="10515600" cy="1325563"/>
          </a:xfrm>
        </p:spPr>
        <p:txBody>
          <a:bodyPr/>
          <a:lstStyle/>
          <a:p>
            <a:pPr algn="ctr"/>
            <a:r>
              <a:rPr lang="en-US" b="1" dirty="0">
                <a:latin typeface="Times New Roman" panose="02020603050405020304" pitchFamily="18" charset="0"/>
                <a:cs typeface="Times New Roman" panose="02020603050405020304" pitchFamily="18" charset="0"/>
              </a:rPr>
              <a:t>Refunds</a:t>
            </a:r>
          </a:p>
        </p:txBody>
      </p:sp>
      <p:graphicFrame>
        <p:nvGraphicFramePr>
          <p:cNvPr id="6" name="Content Placeholder 5">
            <a:extLst>
              <a:ext uri="{FF2B5EF4-FFF2-40B4-BE49-F238E27FC236}">
                <a16:creationId xmlns:a16="http://schemas.microsoft.com/office/drawing/2014/main" id="{B21F57A0-2BE9-457B-9037-B6A9340FCCB5}"/>
              </a:ext>
            </a:extLst>
          </p:cNvPr>
          <p:cNvGraphicFramePr>
            <a:graphicFrameLocks noGrp="1"/>
          </p:cNvGraphicFramePr>
          <p:nvPr>
            <p:ph idx="4294967295"/>
            <p:extLst>
              <p:ext uri="{D42A27DB-BD31-4B8C-83A1-F6EECF244321}">
                <p14:modId xmlns:p14="http://schemas.microsoft.com/office/powerpoint/2010/main" val="3895777602"/>
              </p:ext>
            </p:extLst>
          </p:nvPr>
        </p:nvGraphicFramePr>
        <p:xfrm>
          <a:off x="0" y="2538413"/>
          <a:ext cx="7361238" cy="3086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p:cNvPicPr>
            <a:picLocks noChangeAspect="1"/>
          </p:cNvPicPr>
          <p:nvPr/>
        </p:nvPicPr>
        <p:blipFill>
          <a:blip r:embed="rId10"/>
          <a:stretch>
            <a:fillRect/>
          </a:stretch>
        </p:blipFill>
        <p:spPr>
          <a:xfrm>
            <a:off x="7423653" y="3011378"/>
            <a:ext cx="5161077" cy="2327715"/>
          </a:xfrm>
          <a:prstGeom prst="rect">
            <a:avLst/>
          </a:prstGeom>
        </p:spPr>
      </p:pic>
      <p:sp>
        <p:nvSpPr>
          <p:cNvPr id="9" name="Oval 8">
            <a:extLst>
              <a:ext uri="{FF2B5EF4-FFF2-40B4-BE49-F238E27FC236}">
                <a16:creationId xmlns:a16="http://schemas.microsoft.com/office/drawing/2014/main" id="{2AB634CF-91E9-447C-93E7-71AD0EB06258}"/>
              </a:ext>
            </a:extLst>
          </p:cNvPr>
          <p:cNvSpPr/>
          <p:nvPr/>
        </p:nvSpPr>
        <p:spPr>
          <a:xfrm>
            <a:off x="9901097" y="3947784"/>
            <a:ext cx="206188" cy="227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DDCA001-D836-4E18-980F-EE2CF542F499}"/>
              </a:ext>
            </a:extLst>
          </p:cNvPr>
          <p:cNvSpPr/>
          <p:nvPr/>
        </p:nvSpPr>
        <p:spPr>
          <a:xfrm>
            <a:off x="10743781" y="3947783"/>
            <a:ext cx="206188" cy="227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Recorded Sound">
            <a:hlinkClick r:id="" action="ppaction://media"/>
            <a:extLst>
              <a:ext uri="{FF2B5EF4-FFF2-40B4-BE49-F238E27FC236}">
                <a16:creationId xmlns:a16="http://schemas.microsoft.com/office/drawing/2014/main" id="{025FC6F1-82E4-4EAB-B771-AA86697EFCC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40304" y="5846842"/>
            <a:ext cx="406400" cy="406400"/>
          </a:xfrm>
          <a:prstGeom prst="rect">
            <a:avLst/>
          </a:prstGeom>
        </p:spPr>
      </p:pic>
    </p:spTree>
    <p:extLst>
      <p:ext uri="{BB962C8B-B14F-4D97-AF65-F5344CB8AC3E}">
        <p14:creationId xmlns:p14="http://schemas.microsoft.com/office/powerpoint/2010/main" val="3727414449"/>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22" fill="hold"/>
                                        <p:tgtEl>
                                          <p:spTgt spid="12"/>
                                        </p:tgtEl>
                                      </p:cBhvr>
                                    </p:cmd>
                                  </p:childTnLst>
                                </p:cTn>
                              </p:par>
                            </p:childTnLst>
                          </p:cTn>
                        </p:par>
                      </p:childTnLst>
                    </p:cTn>
                  </p:par>
                </p:childTnLst>
              </p:cTn>
              <p:nextCondLst>
                <p:cond evt="onClick" delay="0">
                  <p:tgtEl>
                    <p:spTgt spid="12"/>
                  </p:tgtEl>
                </p:cond>
              </p:nextCondLst>
            </p:seq>
            <p:audio>
              <p:cMediaNode vol="80000" mute="1"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lstStyle/>
          <a:p>
            <a:pPr algn="ctr"/>
            <a:r>
              <a:rPr lang="en-US" b="1" dirty="0">
                <a:latin typeface="Times New Roman" panose="02020603050405020304" pitchFamily="18" charset="0"/>
                <a:cs typeface="Times New Roman" panose="02020603050405020304" pitchFamily="18" charset="0"/>
              </a:rPr>
              <a:t>1098-T</a:t>
            </a:r>
          </a:p>
        </p:txBody>
      </p:sp>
      <p:sp>
        <p:nvSpPr>
          <p:cNvPr id="3" name="Content Placeholder 2"/>
          <p:cNvSpPr>
            <a:spLocks noGrp="1"/>
          </p:cNvSpPr>
          <p:nvPr>
            <p:ph sz="half" idx="4294967295"/>
          </p:nvPr>
        </p:nvSpPr>
        <p:spPr>
          <a:xfrm>
            <a:off x="128607" y="1816481"/>
            <a:ext cx="5181600" cy="4351338"/>
          </a:xfrm>
        </p:spPr>
        <p:txBody>
          <a:bodyPr>
            <a:normAutofit fontScale="77500" lnSpcReduction="20000"/>
          </a:bodyPr>
          <a:lstStyle/>
          <a:p>
            <a:pPr>
              <a:buClrTx/>
              <a:buFont typeface="Wingdings" panose="05000000000000000000" pitchFamily="2" charset="2"/>
              <a:buChar char="§"/>
            </a:pPr>
            <a:r>
              <a:rPr lang="en-US" sz="2700" b="1" dirty="0">
                <a:latin typeface="Times New Roman" panose="02020603050405020304" pitchFamily="18" charset="0"/>
                <a:cs typeface="Times New Roman" panose="02020603050405020304" pitchFamily="18" charset="0"/>
              </a:rPr>
              <a:t>When</a:t>
            </a:r>
          </a:p>
          <a:p>
            <a:pPr marL="0" indent="0">
              <a:buNone/>
            </a:pPr>
            <a:r>
              <a:rPr lang="en-US" sz="2700" dirty="0">
                <a:latin typeface="Times New Roman" panose="02020603050405020304" pitchFamily="18" charset="0"/>
                <a:cs typeface="Times New Roman" panose="02020603050405020304" pitchFamily="18" charset="0"/>
              </a:rPr>
              <a:t>     Disbursement Date </a:t>
            </a:r>
            <a:r>
              <a:rPr lang="en-US" sz="2700" dirty="0">
                <a:solidFill>
                  <a:srgbClr val="FF0000"/>
                </a:solidFill>
                <a:latin typeface="Times New Roman" panose="02020603050405020304" pitchFamily="18" charset="0"/>
                <a:cs typeface="Times New Roman" panose="02020603050405020304" pitchFamily="18" charset="0"/>
              </a:rPr>
              <a:t>January 31</a:t>
            </a:r>
            <a:r>
              <a:rPr lang="en-US" sz="2700" baseline="30000" dirty="0">
                <a:solidFill>
                  <a:srgbClr val="FF0000"/>
                </a:solidFill>
                <a:latin typeface="Times New Roman" panose="02020603050405020304" pitchFamily="18" charset="0"/>
                <a:cs typeface="Times New Roman" panose="02020603050405020304" pitchFamily="18" charset="0"/>
              </a:rPr>
              <a:t>st</a:t>
            </a:r>
            <a:r>
              <a:rPr lang="en-US" sz="2700" dirty="0">
                <a:solidFill>
                  <a:srgbClr val="FF0000"/>
                </a:solidFill>
                <a:latin typeface="Times New Roman" panose="02020603050405020304" pitchFamily="18" charset="0"/>
                <a:cs typeface="Times New Roman" panose="02020603050405020304" pitchFamily="18" charset="0"/>
              </a:rPr>
              <a:t> </a:t>
            </a:r>
          </a:p>
          <a:p>
            <a:pPr marL="0" indent="0">
              <a:buNone/>
            </a:pPr>
            <a:endParaRPr lang="en-US" sz="2700" dirty="0">
              <a:latin typeface="Times New Roman" panose="02020603050405020304" pitchFamily="18" charset="0"/>
              <a:cs typeface="Times New Roman" panose="02020603050405020304" pitchFamily="18" charset="0"/>
            </a:endParaRPr>
          </a:p>
          <a:p>
            <a:pPr>
              <a:buClrTx/>
              <a:buFont typeface="Wingdings" panose="05000000000000000000" pitchFamily="2" charset="2"/>
              <a:buChar char="§"/>
            </a:pPr>
            <a:r>
              <a:rPr lang="en-US" sz="2700" b="1" dirty="0">
                <a:latin typeface="Times New Roman" panose="02020603050405020304" pitchFamily="18" charset="0"/>
                <a:cs typeface="Times New Roman" panose="02020603050405020304" pitchFamily="18" charset="0"/>
              </a:rPr>
              <a:t>Where</a:t>
            </a:r>
          </a:p>
          <a:p>
            <a:pPr marL="324000" lvl="1" indent="0">
              <a:buNone/>
            </a:pPr>
            <a:r>
              <a:rPr lang="en-US" sz="2700" i="1" dirty="0" err="1">
                <a:latin typeface="Times New Roman" panose="02020603050405020304" pitchFamily="18" charset="0"/>
                <a:cs typeface="Times New Roman" panose="02020603050405020304" pitchFamily="18" charset="0"/>
              </a:rPr>
              <a:t>MyHSC</a:t>
            </a:r>
            <a:r>
              <a:rPr lang="en-US" sz="2700" dirty="0">
                <a:latin typeface="Times New Roman" panose="02020603050405020304" pitchFamily="18" charset="0"/>
                <a:cs typeface="Times New Roman" panose="02020603050405020304" pitchFamily="18" charset="0"/>
              </a:rPr>
              <a:t> Student Portal &gt; Student Account &gt; 1098T</a:t>
            </a:r>
          </a:p>
          <a:p>
            <a:pPr>
              <a:buClrTx/>
              <a:buFont typeface="Wingdings" panose="05000000000000000000" pitchFamily="2" charset="2"/>
              <a:buChar char="§"/>
            </a:pPr>
            <a:r>
              <a:rPr lang="en-US" sz="2700" b="1" dirty="0">
                <a:latin typeface="Times New Roman" panose="02020603050405020304" pitchFamily="18" charset="0"/>
                <a:cs typeface="Times New Roman" panose="02020603050405020304" pitchFamily="18" charset="0"/>
              </a:rPr>
              <a:t>Why</a:t>
            </a:r>
          </a:p>
          <a:p>
            <a:pPr marL="324000" lvl="1" indent="0">
              <a:buNone/>
            </a:pPr>
            <a:r>
              <a:rPr lang="en-US" sz="2700" dirty="0">
                <a:latin typeface="Times New Roman" panose="02020603050405020304" pitchFamily="18" charset="0"/>
                <a:cs typeface="Times New Roman" panose="02020603050405020304" pitchFamily="18" charset="0"/>
              </a:rPr>
              <a:t>The 1098-T Tax Form provides information to the student about tuition and fees paid to HSC. This information can be used by the student to potentially receive a credit on the student’s tax return or, if the student is a dependent, on the parent’s tax return. W-9 emails are sent to those missing SSN/ITIN. For more information email </a:t>
            </a:r>
            <a:r>
              <a:rPr lang="en-US" sz="2700" dirty="0">
                <a:latin typeface="Times New Roman" panose="02020603050405020304" pitchFamily="18" charset="0"/>
                <a:cs typeface="Times New Roman" panose="02020603050405020304" pitchFamily="18" charset="0"/>
                <a:hlinkClick r:id="rId5"/>
              </a:rPr>
              <a:t>1098T@unthsc.edu</a:t>
            </a:r>
            <a:r>
              <a:rPr lang="en-US" sz="2700" dirty="0">
                <a:latin typeface="Times New Roman" panose="02020603050405020304" pitchFamily="18" charset="0"/>
                <a:cs typeface="Times New Roman" panose="02020603050405020304" pitchFamily="18" charset="0"/>
              </a:rPr>
              <a:t> </a:t>
            </a:r>
          </a:p>
          <a:p>
            <a:pPr marL="324000" lvl="1" indent="0">
              <a:buNone/>
            </a:pPr>
            <a:endParaRPr lang="en-US" dirty="0">
              <a:latin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a:blip r:embed="rId6"/>
          <a:stretch>
            <a:fillRect/>
          </a:stretch>
        </p:blipFill>
        <p:spPr>
          <a:xfrm>
            <a:off x="7418478" y="3007087"/>
            <a:ext cx="2725148" cy="1822862"/>
          </a:xfrm>
          <a:prstGeom prst="rect">
            <a:avLst/>
          </a:prstGeom>
        </p:spPr>
      </p:pic>
      <p:pic>
        <p:nvPicPr>
          <p:cNvPr id="9" name="Recorded Sound">
            <a:hlinkClick r:id="" action="ppaction://media"/>
            <a:extLst>
              <a:ext uri="{FF2B5EF4-FFF2-40B4-BE49-F238E27FC236}">
                <a16:creationId xmlns:a16="http://schemas.microsoft.com/office/drawing/2014/main" id="{6F30F753-7906-4E09-882A-8AF507D01E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56993" y="5874012"/>
            <a:ext cx="406400" cy="406400"/>
          </a:xfrm>
          <a:prstGeom prst="rect">
            <a:avLst/>
          </a:prstGeom>
        </p:spPr>
      </p:pic>
    </p:spTree>
    <p:extLst>
      <p:ext uri="{BB962C8B-B14F-4D97-AF65-F5344CB8AC3E}">
        <p14:creationId xmlns:p14="http://schemas.microsoft.com/office/powerpoint/2010/main" val="2361996967"/>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19" fill="hold"/>
                                        <p:tgtEl>
                                          <p:spTgt spid="9"/>
                                        </p:tgtEl>
                                      </p:cBhvr>
                                    </p:cmd>
                                  </p:childTnLst>
                                </p:cTn>
                              </p:par>
                            </p:childTnLst>
                          </p:cTn>
                        </p:par>
                      </p:childTnLst>
                    </p:cTn>
                  </p:par>
                </p:childTnLst>
              </p:cTn>
              <p:nextCondLst>
                <p:cond evt="onClick" delay="0">
                  <p:tgtEl>
                    <p:spTgt spid="9"/>
                  </p:tgtEl>
                </p:cond>
              </p:nextCondLst>
            </p:seq>
            <p:audio>
              <p:cMediaNode vol="80000" mute="1"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976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14413"/>
            <a:ext cx="10515600" cy="1325562"/>
          </a:xfrm>
        </p:spPr>
        <p:txBody>
          <a:bodyPr>
            <a:normAutofit/>
          </a:bodyPr>
          <a:lstStyle/>
          <a:p>
            <a:pPr algn="ctr"/>
            <a:r>
              <a:rPr lang="en-US" sz="3600" b="1" dirty="0">
                <a:latin typeface="Times New Roman" panose="02020603050405020304" pitchFamily="18" charset="0"/>
                <a:cs typeface="Times New Roman" panose="02020603050405020304" pitchFamily="18" charset="0"/>
              </a:rPr>
              <a:t>Make Sure Your Contact Information Is Up To Date</a:t>
            </a:r>
          </a:p>
        </p:txBody>
      </p:sp>
      <p:sp>
        <p:nvSpPr>
          <p:cNvPr id="3" name="Content Placeholder 2"/>
          <p:cNvSpPr>
            <a:spLocks noGrp="1"/>
          </p:cNvSpPr>
          <p:nvPr>
            <p:ph idx="4294967295"/>
          </p:nvPr>
        </p:nvSpPr>
        <p:spPr>
          <a:xfrm>
            <a:off x="0" y="2751177"/>
            <a:ext cx="10515600" cy="3398837"/>
          </a:xfrm>
        </p:spPr>
        <p:txBody>
          <a:bodyPr>
            <a:normAutofit fontScale="70000" lnSpcReduction="20000"/>
          </a:bodyPr>
          <a:lstStyle/>
          <a:p>
            <a:pPr marL="0" indent="0" algn="ctr">
              <a:buFontTx/>
              <a:buNone/>
            </a:pPr>
            <a:r>
              <a:rPr lang="en-US" sz="3200" b="1" kern="0" dirty="0">
                <a:latin typeface="Times New Roman" panose="02020603050405020304" pitchFamily="18" charset="0"/>
                <a:cs typeface="Times New Roman" panose="02020603050405020304" pitchFamily="18" charset="0"/>
              </a:rPr>
              <a:t>It is vital that your information with the school stays up to date.</a:t>
            </a:r>
          </a:p>
          <a:p>
            <a:pPr marL="0" indent="0">
              <a:buFontTx/>
              <a:buNone/>
            </a:pPr>
            <a:endParaRPr lang="en-US" sz="3200" b="1" kern="0" dirty="0">
              <a:latin typeface="Times New Roman" panose="02020603050405020304" pitchFamily="18" charset="0"/>
              <a:cs typeface="Times New Roman" panose="02020603050405020304" pitchFamily="18" charset="0"/>
            </a:endParaRPr>
          </a:p>
          <a:p>
            <a:pPr marL="0" indent="0">
              <a:buFontTx/>
              <a:buNone/>
            </a:pPr>
            <a:r>
              <a:rPr lang="en-US" sz="3200" b="1" kern="0" dirty="0">
                <a:latin typeface="Times New Roman" panose="02020603050405020304" pitchFamily="18" charset="0"/>
                <a:cs typeface="Times New Roman" panose="02020603050405020304" pitchFamily="18" charset="0"/>
              </a:rPr>
              <a:t>	           Mailing Address</a:t>
            </a:r>
            <a:r>
              <a:rPr lang="en-US" sz="3200" kern="0" dirty="0">
                <a:latin typeface="Times New Roman" panose="02020603050405020304" pitchFamily="18" charset="0"/>
                <a:cs typeface="Times New Roman" panose="02020603050405020304" pitchFamily="18" charset="0"/>
              </a:rPr>
              <a:t>		</a:t>
            </a:r>
            <a:r>
              <a:rPr lang="en-US" sz="3200" b="1" kern="0" dirty="0">
                <a:latin typeface="Times New Roman" panose="02020603050405020304" pitchFamily="18" charset="0"/>
                <a:cs typeface="Times New Roman" panose="02020603050405020304" pitchFamily="18" charset="0"/>
              </a:rPr>
              <a:t>Email Address</a:t>
            </a:r>
            <a:r>
              <a:rPr lang="en-US" sz="3200" kern="0" dirty="0">
                <a:latin typeface="Times New Roman" panose="02020603050405020304" pitchFamily="18" charset="0"/>
                <a:cs typeface="Times New Roman" panose="02020603050405020304" pitchFamily="18" charset="0"/>
              </a:rPr>
              <a:t>		</a:t>
            </a:r>
            <a:r>
              <a:rPr lang="en-US" sz="3200" b="1" kern="0" dirty="0">
                <a:latin typeface="Times New Roman" panose="02020603050405020304" pitchFamily="18" charset="0"/>
                <a:cs typeface="Times New Roman" panose="02020603050405020304" pitchFamily="18" charset="0"/>
              </a:rPr>
              <a:t>Phone Number</a:t>
            </a:r>
          </a:p>
          <a:p>
            <a:pPr marL="0" indent="0">
              <a:buFontTx/>
              <a:buNone/>
            </a:pPr>
            <a:endParaRPr lang="en-US" sz="3200" kern="0" dirty="0">
              <a:latin typeface="Times New Roman" panose="02020603050405020304" pitchFamily="18" charset="0"/>
              <a:cs typeface="Times New Roman" panose="02020603050405020304" pitchFamily="18" charset="0"/>
            </a:endParaRPr>
          </a:p>
          <a:p>
            <a:pPr marL="0" indent="0">
              <a:buFontTx/>
              <a:buNone/>
            </a:pPr>
            <a:endParaRPr lang="en-US" sz="3200" kern="0" dirty="0">
              <a:latin typeface="Times New Roman" panose="02020603050405020304" pitchFamily="18" charset="0"/>
              <a:cs typeface="Times New Roman" panose="02020603050405020304" pitchFamily="18" charset="0"/>
            </a:endParaRPr>
          </a:p>
          <a:p>
            <a:pPr marL="0" indent="0">
              <a:buFontTx/>
              <a:buNone/>
            </a:pPr>
            <a:r>
              <a:rPr lang="en-US" sz="3200" kern="0" dirty="0">
                <a:latin typeface="Times New Roman" panose="02020603050405020304" pitchFamily="18" charset="0"/>
                <a:cs typeface="Times New Roman" panose="02020603050405020304" pitchFamily="18" charset="0"/>
              </a:rPr>
              <a:t>Current Students – Update information on your Student Home Page &gt; Profile </a:t>
            </a:r>
          </a:p>
          <a:p>
            <a:pPr marL="0" indent="0">
              <a:buFontTx/>
              <a:buNone/>
            </a:pPr>
            <a:endParaRPr lang="en-US" sz="3200" kern="0" dirty="0">
              <a:latin typeface="Times New Roman" panose="02020603050405020304" pitchFamily="18" charset="0"/>
              <a:cs typeface="Times New Roman" panose="02020603050405020304" pitchFamily="18" charset="0"/>
            </a:endParaRPr>
          </a:p>
          <a:p>
            <a:pPr marL="0" indent="0" algn="ctr">
              <a:buFontTx/>
              <a:buNone/>
            </a:pPr>
            <a:r>
              <a:rPr lang="en-US" sz="3200" b="1" i="1" kern="0" dirty="0">
                <a:latin typeface="Times New Roman" panose="02020603050405020304" pitchFamily="18" charset="0"/>
                <a:cs typeface="Times New Roman" panose="02020603050405020304" pitchFamily="18" charset="0"/>
              </a:rPr>
              <a:t>All official school communication is sent to your unthsc.edu email.  It is your responsibility to check this.  Remember you can forward unthsc.edu email to your personal email.</a:t>
            </a:r>
          </a:p>
          <a:p>
            <a:endParaRPr lang="en-US" dirty="0"/>
          </a:p>
        </p:txBody>
      </p:sp>
      <p:pic>
        <p:nvPicPr>
          <p:cNvPr id="6" name="Graphic 5" descr="Smart Phone with solid fill">
            <a:extLst>
              <a:ext uri="{FF2B5EF4-FFF2-40B4-BE49-F238E27FC236}">
                <a16:creationId xmlns:a16="http://schemas.microsoft.com/office/drawing/2014/main" id="{3752FAA5-C19E-41EA-9FD2-E3C90E94E7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2338" y="3043518"/>
            <a:ext cx="914400" cy="914400"/>
          </a:xfrm>
          <a:prstGeom prst="rect">
            <a:avLst/>
          </a:prstGeom>
        </p:spPr>
      </p:pic>
      <p:pic>
        <p:nvPicPr>
          <p:cNvPr id="8" name="Graphic 7" descr="Email with solid fill">
            <a:extLst>
              <a:ext uri="{FF2B5EF4-FFF2-40B4-BE49-F238E27FC236}">
                <a16:creationId xmlns:a16="http://schemas.microsoft.com/office/drawing/2014/main" id="{5E96E279-026D-4D0B-8F42-833DD23EBE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65276" y="2971800"/>
            <a:ext cx="914400" cy="914400"/>
          </a:xfrm>
          <a:prstGeom prst="rect">
            <a:avLst/>
          </a:prstGeom>
        </p:spPr>
      </p:pic>
      <p:pic>
        <p:nvPicPr>
          <p:cNvPr id="10" name="Graphic 9" descr="Mailbox with solid fill">
            <a:extLst>
              <a:ext uri="{FF2B5EF4-FFF2-40B4-BE49-F238E27FC236}">
                <a16:creationId xmlns:a16="http://schemas.microsoft.com/office/drawing/2014/main" id="{CC879C12-D107-4125-8AA4-A8D4695C9A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5350" y="3043518"/>
            <a:ext cx="914400" cy="914400"/>
          </a:xfrm>
          <a:prstGeom prst="rect">
            <a:avLst/>
          </a:prstGeom>
        </p:spPr>
      </p:pic>
      <p:pic>
        <p:nvPicPr>
          <p:cNvPr id="9" name="Recorded Sound">
            <a:hlinkClick r:id="" action="ppaction://media"/>
            <a:extLst>
              <a:ext uri="{FF2B5EF4-FFF2-40B4-BE49-F238E27FC236}">
                <a16:creationId xmlns:a16="http://schemas.microsoft.com/office/drawing/2014/main" id="{A860DC69-7E6B-491C-ABFF-170F4A8D860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18096" y="5679606"/>
            <a:ext cx="406400" cy="406400"/>
          </a:xfrm>
          <a:prstGeom prst="rect">
            <a:avLst/>
          </a:prstGeom>
        </p:spPr>
      </p:pic>
    </p:spTree>
    <p:extLst>
      <p:ext uri="{BB962C8B-B14F-4D97-AF65-F5344CB8AC3E}">
        <p14:creationId xmlns:p14="http://schemas.microsoft.com/office/powerpoint/2010/main" val="872694105"/>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13" fill="hold"/>
                                        <p:tgtEl>
                                          <p:spTgt spid="9"/>
                                        </p:tgtEl>
                                      </p:cBhvr>
                                    </p:cmd>
                                  </p:childTnLst>
                                </p:cTn>
                              </p:par>
                            </p:childTnLst>
                          </p:cTn>
                        </p:par>
                      </p:childTnLst>
                    </p:cTn>
                  </p:par>
                </p:childTnLst>
              </p:cTn>
              <p:nextCondLst>
                <p:cond evt="onClick" delay="0">
                  <p:tgtEl>
                    <p:spTgt spid="9"/>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16013"/>
            <a:ext cx="10515600" cy="1325562"/>
          </a:xfrm>
        </p:spPr>
        <p:txBody>
          <a:bodyPr/>
          <a:lstStyle/>
          <a:p>
            <a:pPr algn="ctr"/>
            <a:r>
              <a:rPr lang="en-US" altLang="en-US" b="1" dirty="0">
                <a:latin typeface="Times New Roman" panose="02020603050405020304" pitchFamily="18" charset="0"/>
                <a:cs typeface="Times New Roman" panose="02020603050405020304" pitchFamily="18" charset="0"/>
              </a:rPr>
              <a:t>Contact Us</a:t>
            </a:r>
            <a:endParaRPr lang="en-US" b="1" dirty="0">
              <a:latin typeface="Times New Roman" panose="02020603050405020304" pitchFamily="18" charset="0"/>
              <a:cs typeface="Times New Roman" panose="02020603050405020304" pitchFamily="18" charset="0"/>
            </a:endParaRPr>
          </a:p>
        </p:txBody>
      </p:sp>
      <p:graphicFrame>
        <p:nvGraphicFramePr>
          <p:cNvPr id="10" name="Content Placeholder 2">
            <a:extLst>
              <a:ext uri="{FF2B5EF4-FFF2-40B4-BE49-F238E27FC236}">
                <a16:creationId xmlns:a16="http://schemas.microsoft.com/office/drawing/2014/main" id="{83B8379D-D800-65E0-8B36-14E097DD3E46}"/>
              </a:ext>
            </a:extLst>
          </p:cNvPr>
          <p:cNvGraphicFramePr>
            <a:graphicFrameLocks noGrp="1"/>
          </p:cNvGraphicFramePr>
          <p:nvPr>
            <p:ph idx="4294967295"/>
            <p:extLst>
              <p:ext uri="{D42A27DB-BD31-4B8C-83A1-F6EECF244321}">
                <p14:modId xmlns:p14="http://schemas.microsoft.com/office/powerpoint/2010/main" val="2929315186"/>
              </p:ext>
            </p:extLst>
          </p:nvPr>
        </p:nvGraphicFramePr>
        <p:xfrm>
          <a:off x="0" y="2130425"/>
          <a:ext cx="5967413" cy="3643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5300112" y="4288405"/>
            <a:ext cx="2019719" cy="1306286"/>
          </a:xfrm>
          <a:prstGeom prst="rect">
            <a:avLst/>
          </a:prstGeom>
          <a:noFill/>
        </p:spPr>
        <p:txBody>
          <a:bodyPr wrap="square" rtlCol="0">
            <a:spAutoFit/>
          </a:bodyPr>
          <a:lstStyle/>
          <a:p>
            <a:endParaRPr lang="en-US" dirty="0"/>
          </a:p>
        </p:txBody>
      </p:sp>
      <p:sp>
        <p:nvSpPr>
          <p:cNvPr id="7" name="TextBox 6"/>
          <p:cNvSpPr txBox="1"/>
          <p:nvPr/>
        </p:nvSpPr>
        <p:spPr>
          <a:xfrm>
            <a:off x="9963116" y="10250873"/>
            <a:ext cx="169022" cy="185327"/>
          </a:xfrm>
          <a:prstGeom prst="rect">
            <a:avLst/>
          </a:prstGeom>
          <a:noFill/>
        </p:spPr>
        <p:txBody>
          <a:bodyPr wrap="square" rtlCol="0">
            <a:spAutoFit/>
          </a:bodyPr>
          <a:lstStyle/>
          <a:p>
            <a:endParaRPr lang="en-US" dirty="0"/>
          </a:p>
        </p:txBody>
      </p:sp>
      <p:pic>
        <p:nvPicPr>
          <p:cNvPr id="11" name="Recorded Sound">
            <a:hlinkClick r:id="" action="ppaction://media"/>
            <a:extLst>
              <a:ext uri="{FF2B5EF4-FFF2-40B4-BE49-F238E27FC236}">
                <a16:creationId xmlns:a16="http://schemas.microsoft.com/office/drawing/2014/main" id="{FEAF0230-C00A-4C69-B0BC-2ECF9BB0E87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18097" y="5776661"/>
            <a:ext cx="406400" cy="406400"/>
          </a:xfrm>
          <a:prstGeom prst="rect">
            <a:avLst/>
          </a:prstGeom>
        </p:spPr>
      </p:pic>
      <p:pic>
        <p:nvPicPr>
          <p:cNvPr id="9" name="Graphic 8" descr="Flip calendar with solid fill">
            <a:extLst>
              <a:ext uri="{FF2B5EF4-FFF2-40B4-BE49-F238E27FC236}">
                <a16:creationId xmlns:a16="http://schemas.microsoft.com/office/drawing/2014/main" id="{8839A566-D530-D20C-8492-8B6678D371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8200" y="2370629"/>
            <a:ext cx="914400" cy="914400"/>
          </a:xfrm>
          <a:prstGeom prst="rect">
            <a:avLst/>
          </a:prstGeom>
        </p:spPr>
      </p:pic>
      <p:sp>
        <p:nvSpPr>
          <p:cNvPr id="13" name="TextBox 12">
            <a:extLst>
              <a:ext uri="{FF2B5EF4-FFF2-40B4-BE49-F238E27FC236}">
                <a16:creationId xmlns:a16="http://schemas.microsoft.com/office/drawing/2014/main" id="{96C07B16-46E1-E16D-1060-3F78B938A4AC}"/>
              </a:ext>
            </a:extLst>
          </p:cNvPr>
          <p:cNvSpPr txBox="1"/>
          <p:nvPr/>
        </p:nvSpPr>
        <p:spPr>
          <a:xfrm>
            <a:off x="1752600" y="2652623"/>
            <a:ext cx="3837972" cy="400110"/>
          </a:xfrm>
          <a:prstGeom prst="rect">
            <a:avLst/>
          </a:prstGeom>
          <a:noFill/>
        </p:spPr>
        <p:txBody>
          <a:bodyPr wrap="square" rtlCol="0">
            <a:spAutoFit/>
          </a:bodyPr>
          <a:lstStyle/>
          <a:p>
            <a:pPr algn="ctr"/>
            <a:r>
              <a:rPr lang="en-US" sz="2000" b="1" dirty="0"/>
              <a:t>Monday – Friday 8am to 5pm</a:t>
            </a:r>
          </a:p>
        </p:txBody>
      </p:sp>
      <p:sp>
        <p:nvSpPr>
          <p:cNvPr id="16" name="TextBox 15">
            <a:extLst>
              <a:ext uri="{FF2B5EF4-FFF2-40B4-BE49-F238E27FC236}">
                <a16:creationId xmlns:a16="http://schemas.microsoft.com/office/drawing/2014/main" id="{19669F84-E20B-25FD-469A-458A2F5F78EB}"/>
              </a:ext>
            </a:extLst>
          </p:cNvPr>
          <p:cNvSpPr txBox="1"/>
          <p:nvPr/>
        </p:nvSpPr>
        <p:spPr>
          <a:xfrm>
            <a:off x="5705532" y="3636968"/>
            <a:ext cx="2923572" cy="400110"/>
          </a:xfrm>
          <a:prstGeom prst="rect">
            <a:avLst/>
          </a:prstGeom>
          <a:noFill/>
        </p:spPr>
        <p:txBody>
          <a:bodyPr wrap="square" rtlCol="0">
            <a:spAutoFit/>
          </a:bodyPr>
          <a:lstStyle/>
          <a:p>
            <a:r>
              <a:rPr lang="en-US" sz="2000" b="1" dirty="0"/>
              <a:t>817-735-2026</a:t>
            </a:r>
          </a:p>
        </p:txBody>
      </p:sp>
      <p:pic>
        <p:nvPicPr>
          <p:cNvPr id="18" name="Graphic 17" descr="Call center with solid fill">
            <a:extLst>
              <a:ext uri="{FF2B5EF4-FFF2-40B4-BE49-F238E27FC236}">
                <a16:creationId xmlns:a16="http://schemas.microsoft.com/office/drawing/2014/main" id="{2FC2D932-7222-B565-9790-3433B8CCBDD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08832" y="3348068"/>
            <a:ext cx="914400" cy="914400"/>
          </a:xfrm>
          <a:prstGeom prst="rect">
            <a:avLst/>
          </a:prstGeom>
        </p:spPr>
      </p:pic>
      <p:pic>
        <p:nvPicPr>
          <p:cNvPr id="20" name="Graphic 19" descr="Boardroom with solid fill">
            <a:extLst>
              <a:ext uri="{FF2B5EF4-FFF2-40B4-BE49-F238E27FC236}">
                <a16:creationId xmlns:a16="http://schemas.microsoft.com/office/drawing/2014/main" id="{2EC9D525-E8AC-5E32-F4CE-8A84CAEFA86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28721" y="4165980"/>
            <a:ext cx="1551136" cy="1551136"/>
          </a:xfrm>
          <a:prstGeom prst="rect">
            <a:avLst/>
          </a:prstGeom>
        </p:spPr>
      </p:pic>
      <p:sp>
        <p:nvSpPr>
          <p:cNvPr id="23" name="TextBox 22">
            <a:extLst>
              <a:ext uri="{FF2B5EF4-FFF2-40B4-BE49-F238E27FC236}">
                <a16:creationId xmlns:a16="http://schemas.microsoft.com/office/drawing/2014/main" id="{3948A66B-49C5-D183-BCB4-EC18C7059259}"/>
              </a:ext>
            </a:extLst>
          </p:cNvPr>
          <p:cNvSpPr txBox="1"/>
          <p:nvPr/>
        </p:nvSpPr>
        <p:spPr>
          <a:xfrm>
            <a:off x="9129596" y="3837023"/>
            <a:ext cx="2101287" cy="369332"/>
          </a:xfrm>
          <a:prstGeom prst="rect">
            <a:avLst/>
          </a:prstGeom>
          <a:noFill/>
        </p:spPr>
        <p:txBody>
          <a:bodyPr wrap="square" rtlCol="0">
            <a:spAutoFit/>
          </a:bodyPr>
          <a:lstStyle/>
          <a:p>
            <a:pPr algn="ctr"/>
            <a:r>
              <a:rPr lang="en-US" b="1" dirty="0"/>
              <a:t>Waitwhile</a:t>
            </a:r>
            <a:r>
              <a:rPr lang="en-US" dirty="0"/>
              <a:t> </a:t>
            </a:r>
          </a:p>
        </p:txBody>
      </p:sp>
      <p:pic>
        <p:nvPicPr>
          <p:cNvPr id="4" name="Picture 3">
            <a:extLst>
              <a:ext uri="{FF2B5EF4-FFF2-40B4-BE49-F238E27FC236}">
                <a16:creationId xmlns:a16="http://schemas.microsoft.com/office/drawing/2014/main" id="{E2B892DD-D509-D732-76C3-177A0E85037D}"/>
              </a:ext>
            </a:extLst>
          </p:cNvPr>
          <p:cNvPicPr>
            <a:picLocks noChangeAspect="1"/>
          </p:cNvPicPr>
          <p:nvPr/>
        </p:nvPicPr>
        <p:blipFill>
          <a:blip r:embed="rId17"/>
          <a:stretch>
            <a:fillRect/>
          </a:stretch>
        </p:blipFill>
        <p:spPr>
          <a:xfrm>
            <a:off x="9380239" y="4183262"/>
            <a:ext cx="1600000" cy="1590476"/>
          </a:xfrm>
          <a:prstGeom prst="rect">
            <a:avLst/>
          </a:prstGeom>
        </p:spPr>
      </p:pic>
    </p:spTree>
    <p:extLst>
      <p:ext uri="{BB962C8B-B14F-4D97-AF65-F5344CB8AC3E}">
        <p14:creationId xmlns:p14="http://schemas.microsoft.com/office/powerpoint/2010/main" val="3268388962"/>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6" fill="hold"/>
                                        <p:tgtEl>
                                          <p:spTgt spid="11"/>
                                        </p:tgtEl>
                                      </p:cBhvr>
                                    </p:cmd>
                                  </p:childTnLst>
                                </p:cTn>
                              </p:par>
                            </p:childTnLst>
                          </p:cTn>
                        </p:par>
                      </p:childTnLst>
                    </p:cTn>
                  </p:par>
                </p:childTnLst>
              </p:cTn>
              <p:nextCondLst>
                <p:cond evt="onClick" delay="0">
                  <p:tgtEl>
                    <p:spTgt spid="11"/>
                  </p:tgtEl>
                </p:cond>
              </p:nextCondLst>
            </p:seq>
            <p:audio>
              <p:cMediaNode vol="80000" mute="1"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623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E988BDCF-1C0C-3442-8D84-CC99E2BA974E}"/>
              </a:ext>
            </a:extLst>
          </p:cNvPr>
          <p:cNvSpPr txBox="1">
            <a:spLocks/>
          </p:cNvSpPr>
          <p:nvPr/>
        </p:nvSpPr>
        <p:spPr>
          <a:xfrm>
            <a:off x="838200" y="2254649"/>
            <a:ext cx="10817506" cy="28975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800" b="1" dirty="0">
                <a:solidFill>
                  <a:schemeClr val="tx1">
                    <a:lumMod val="50000"/>
                    <a:lumOff val="50000"/>
                  </a:schemeClr>
                </a:solidFill>
                <a:latin typeface="Helvetica" charset="0"/>
                <a:ea typeface="Helvetica" charset="0"/>
                <a:cs typeface="Helvetica" charset="0"/>
              </a:rPr>
              <a:t>Student Finance</a:t>
            </a:r>
            <a:br>
              <a:rPr lang="en-US" sz="4800" b="1" dirty="0">
                <a:solidFill>
                  <a:schemeClr val="tx1">
                    <a:lumMod val="50000"/>
                    <a:lumOff val="50000"/>
                  </a:schemeClr>
                </a:solidFill>
                <a:latin typeface="Helvetica" charset="0"/>
                <a:ea typeface="Helvetica" charset="0"/>
                <a:cs typeface="Helvetica" charset="0"/>
              </a:rPr>
            </a:br>
            <a:endParaRPr lang="en-US" sz="3200" b="1" dirty="0">
              <a:solidFill>
                <a:srgbClr val="253746"/>
              </a:solidFill>
              <a:latin typeface="Helvetica" charset="0"/>
              <a:ea typeface="Helvetica" charset="0"/>
              <a:cs typeface="Helvetica" charset="0"/>
            </a:endParaRPr>
          </a:p>
        </p:txBody>
      </p:sp>
      <p:pic>
        <p:nvPicPr>
          <p:cNvPr id="8" name="Recorded Sound">
            <a:hlinkClick r:id="" action="ppaction://media"/>
            <a:extLst>
              <a:ext uri="{FF2B5EF4-FFF2-40B4-BE49-F238E27FC236}">
                <a16:creationId xmlns:a16="http://schemas.microsoft.com/office/drawing/2014/main" id="{6334F9A9-8809-4D29-BC04-80AA44B985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7625" y="5287219"/>
            <a:ext cx="406400" cy="406400"/>
          </a:xfrm>
          <a:prstGeom prst="rect">
            <a:avLst/>
          </a:prstGeom>
        </p:spPr>
      </p:pic>
    </p:spTree>
    <p:extLst>
      <p:ext uri="{BB962C8B-B14F-4D97-AF65-F5344CB8AC3E}">
        <p14:creationId xmlns:p14="http://schemas.microsoft.com/office/powerpoint/2010/main" val="145363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2" fill="hold"/>
                                        <p:tgtEl>
                                          <p:spTgt spid="8"/>
                                        </p:tgtEl>
                                      </p:cBhvr>
                                    </p:cmd>
                                  </p:childTnLst>
                                </p:cTn>
                              </p:par>
                            </p:childTnLst>
                          </p:cTn>
                        </p:par>
                      </p:childTnLst>
                    </p:cTn>
                  </p:par>
                </p:childTnLst>
              </p:cTn>
              <p:nextCondLst>
                <p:cond evt="onClick" delay="0">
                  <p:tgtEl>
                    <p:spTgt spid="8"/>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95350"/>
            <a:ext cx="10515600" cy="1325563"/>
          </a:xfrm>
        </p:spPr>
        <p:txBody>
          <a:bodyPr/>
          <a:lstStyle/>
          <a:p>
            <a:pPr algn="ctr"/>
            <a:r>
              <a:rPr lang="en-US" b="1" dirty="0">
                <a:latin typeface="Times New Roman" panose="02020603050405020304" pitchFamily="18" charset="0"/>
                <a:cs typeface="Times New Roman" panose="02020603050405020304" pitchFamily="18" charset="0"/>
              </a:rPr>
              <a:t>Contact Information</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424611644"/>
              </p:ext>
            </p:extLst>
          </p:nvPr>
        </p:nvGraphicFramePr>
        <p:xfrm>
          <a:off x="7912100" y="2265363"/>
          <a:ext cx="4279900" cy="38401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Diagram 4"/>
          <p:cNvGraphicFramePr/>
          <p:nvPr/>
        </p:nvGraphicFramePr>
        <p:xfrm>
          <a:off x="827210" y="2265107"/>
          <a:ext cx="6246830" cy="375483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2" name="Recorded Sound">
            <a:hlinkClick r:id="" action="ppaction://media"/>
            <a:extLst>
              <a:ext uri="{FF2B5EF4-FFF2-40B4-BE49-F238E27FC236}">
                <a16:creationId xmlns:a16="http://schemas.microsoft.com/office/drawing/2014/main" id="{D7063507-55B6-48A8-A0DA-B4F316AC1B9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07815" y="5831987"/>
            <a:ext cx="406400" cy="406400"/>
          </a:xfrm>
          <a:prstGeom prst="rect">
            <a:avLst/>
          </a:prstGeom>
        </p:spPr>
      </p:pic>
      <p:pic>
        <p:nvPicPr>
          <p:cNvPr id="1026" name="Picture 2" descr="Follow Us On Facebook Icon Design Stock Photo, Picture And Royalty Free  Image. Image 48530331.">
            <a:extLst>
              <a:ext uri="{FF2B5EF4-FFF2-40B4-BE49-F238E27FC236}">
                <a16:creationId xmlns:a16="http://schemas.microsoft.com/office/drawing/2014/main" id="{EF0F5EEF-51CC-829A-22B5-B8CDE12B88E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42708" y="2265107"/>
            <a:ext cx="4729184" cy="16386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E942AEA-7158-DB9E-0681-90E1370E7885}"/>
              </a:ext>
            </a:extLst>
          </p:cNvPr>
          <p:cNvPicPr>
            <a:picLocks noChangeAspect="1"/>
          </p:cNvPicPr>
          <p:nvPr/>
        </p:nvPicPr>
        <p:blipFill>
          <a:blip r:embed="rId17"/>
          <a:stretch>
            <a:fillRect/>
          </a:stretch>
        </p:blipFill>
        <p:spPr>
          <a:xfrm>
            <a:off x="8670490" y="4012487"/>
            <a:ext cx="1972839" cy="2007450"/>
          </a:xfrm>
          <a:prstGeom prst="rect">
            <a:avLst/>
          </a:prstGeom>
        </p:spPr>
      </p:pic>
    </p:spTree>
    <p:extLst>
      <p:ext uri="{BB962C8B-B14F-4D97-AF65-F5344CB8AC3E}">
        <p14:creationId xmlns:p14="http://schemas.microsoft.com/office/powerpoint/2010/main" val="1373743177"/>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83" fill="hold"/>
                                        <p:tgtEl>
                                          <p:spTgt spid="12"/>
                                        </p:tgtEl>
                                      </p:cBhvr>
                                    </p:cmd>
                                  </p:childTnLst>
                                </p:cTn>
                              </p:par>
                            </p:childTnLst>
                          </p:cTn>
                        </p:par>
                      </p:childTnLst>
                    </p:cTn>
                  </p:par>
                </p:childTnLst>
              </p:cTn>
              <p:nextCondLst>
                <p:cond evt="onClick" delay="0">
                  <p:tgtEl>
                    <p:spTgt spid="12"/>
                  </p:tgtEl>
                </p:cond>
              </p:nextCondLst>
            </p:seq>
            <p:audio>
              <p:cMediaNode vol="80000" mute="1"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9184" y="1098744"/>
            <a:ext cx="10515600" cy="1325563"/>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Location &amp; Hours</a:t>
            </a:r>
            <a:br>
              <a:rPr lang="en-US" b="1" dirty="0">
                <a:latin typeface="Times New Roman" panose="02020603050405020304" pitchFamily="18" charset="0"/>
                <a:cs typeface="Times New Roman" panose="02020603050405020304" pitchFamily="18" charset="0"/>
              </a:rPr>
            </a:br>
            <a:r>
              <a:rPr lang="en-US" dirty="0"/>
              <a:t>1051 Haskell St. Fort Worth, Texas 76107</a:t>
            </a:r>
            <a:br>
              <a:rPr lang="en-US" dirty="0"/>
            </a:br>
            <a:endParaRPr lang="en-US" b="1" dirty="0">
              <a:latin typeface="Times New Roman" panose="02020603050405020304" pitchFamily="18" charset="0"/>
              <a:cs typeface="Times New Roman" panose="02020603050405020304" pitchFamily="18" charset="0"/>
            </a:endParaRPr>
          </a:p>
        </p:txBody>
      </p:sp>
      <p:graphicFrame>
        <p:nvGraphicFramePr>
          <p:cNvPr id="7" name="Content Placeholder 6">
            <a:extLst>
              <a:ext uri="{FF2B5EF4-FFF2-40B4-BE49-F238E27FC236}">
                <a16:creationId xmlns:a16="http://schemas.microsoft.com/office/drawing/2014/main" id="{CE09F4A3-A21D-40C7-A211-9CE441D9099E}"/>
              </a:ext>
            </a:extLst>
          </p:cNvPr>
          <p:cNvGraphicFramePr>
            <a:graphicFrameLocks noGrp="1"/>
          </p:cNvGraphicFramePr>
          <p:nvPr>
            <p:ph sz="half" idx="4294967295"/>
            <p:extLst>
              <p:ext uri="{D42A27DB-BD31-4B8C-83A1-F6EECF244321}">
                <p14:modId xmlns:p14="http://schemas.microsoft.com/office/powerpoint/2010/main" val="3890076159"/>
              </p:ext>
            </p:extLst>
          </p:nvPr>
        </p:nvGraphicFramePr>
        <p:xfrm>
          <a:off x="91440" y="2457450"/>
          <a:ext cx="4857750" cy="38179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Content Placeholder 4"/>
          <p:cNvPicPr>
            <a:picLocks noGrp="1" noChangeAspect="1"/>
          </p:cNvPicPr>
          <p:nvPr>
            <p:ph sz="half" idx="4294967295"/>
          </p:nvPr>
        </p:nvPicPr>
        <p:blipFill>
          <a:blip r:embed="rId10" cstate="print">
            <a:extLst>
              <a:ext uri="{28A0092B-C50C-407E-A947-70E740481C1C}">
                <a14:useLocalDpi xmlns:a14="http://schemas.microsoft.com/office/drawing/2010/main" val="0"/>
              </a:ext>
            </a:extLst>
          </a:blip>
          <a:stretch>
            <a:fillRect/>
          </a:stretch>
        </p:blipFill>
        <p:spPr>
          <a:xfrm rot="5400000">
            <a:off x="8405813" y="3011488"/>
            <a:ext cx="3786187" cy="2678112"/>
          </a:xfrm>
        </p:spPr>
      </p:pic>
      <p:pic>
        <p:nvPicPr>
          <p:cNvPr id="11" name="Recorded Sound">
            <a:hlinkClick r:id="" action="ppaction://media"/>
            <a:extLst>
              <a:ext uri="{FF2B5EF4-FFF2-40B4-BE49-F238E27FC236}">
                <a16:creationId xmlns:a16="http://schemas.microsoft.com/office/drawing/2014/main" id="{DDEED756-9CBE-4215-A958-324755E9AD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78266" y="5645210"/>
            <a:ext cx="406400" cy="406400"/>
          </a:xfrm>
          <a:prstGeom prst="rect">
            <a:avLst/>
          </a:prstGeom>
        </p:spPr>
      </p:pic>
      <p:sp>
        <p:nvSpPr>
          <p:cNvPr id="3" name="TextBox 2">
            <a:extLst>
              <a:ext uri="{FF2B5EF4-FFF2-40B4-BE49-F238E27FC236}">
                <a16:creationId xmlns:a16="http://schemas.microsoft.com/office/drawing/2014/main" id="{62C3D165-FA2E-D7E0-99C4-A71443124651}"/>
              </a:ext>
            </a:extLst>
          </p:cNvPr>
          <p:cNvSpPr txBox="1"/>
          <p:nvPr/>
        </p:nvSpPr>
        <p:spPr>
          <a:xfrm>
            <a:off x="9060773" y="2457450"/>
            <a:ext cx="2476266" cy="646331"/>
          </a:xfrm>
          <a:prstGeom prst="rect">
            <a:avLst/>
          </a:prstGeom>
          <a:solidFill>
            <a:srgbClr val="007D92"/>
          </a:solidFill>
          <a:ln>
            <a:noFill/>
          </a:ln>
        </p:spPr>
        <p:txBody>
          <a:bodyPr wrap="square" rtlCol="0">
            <a:spAutoFit/>
          </a:bodyPr>
          <a:lstStyle/>
          <a:p>
            <a:pPr algn="ctr"/>
            <a:r>
              <a:rPr lang="en-US" b="1" dirty="0">
                <a:effectLst>
                  <a:outerShdw blurRad="38100" dist="38100" dir="2700000" algn="tl">
                    <a:srgbClr val="000000">
                      <a:alpha val="43137"/>
                    </a:srgbClr>
                  </a:outerShdw>
                </a:effectLst>
              </a:rPr>
              <a:t>Schedule Cashier Appointments Here! </a:t>
            </a:r>
          </a:p>
        </p:txBody>
      </p:sp>
      <p:pic>
        <p:nvPicPr>
          <p:cNvPr id="6" name="Picture 5">
            <a:extLst>
              <a:ext uri="{FF2B5EF4-FFF2-40B4-BE49-F238E27FC236}">
                <a16:creationId xmlns:a16="http://schemas.microsoft.com/office/drawing/2014/main" id="{0E4D9395-057F-B2A6-124A-8034FC04CA98}"/>
              </a:ext>
            </a:extLst>
          </p:cNvPr>
          <p:cNvPicPr>
            <a:picLocks noChangeAspect="1"/>
          </p:cNvPicPr>
          <p:nvPr/>
        </p:nvPicPr>
        <p:blipFill>
          <a:blip r:embed="rId12"/>
          <a:stretch>
            <a:fillRect/>
          </a:stretch>
        </p:blipFill>
        <p:spPr>
          <a:xfrm>
            <a:off x="9430353" y="3149115"/>
            <a:ext cx="1737106" cy="1816621"/>
          </a:xfrm>
          <a:prstGeom prst="rect">
            <a:avLst/>
          </a:prstGeom>
        </p:spPr>
      </p:pic>
    </p:spTree>
    <p:extLst>
      <p:ext uri="{BB962C8B-B14F-4D97-AF65-F5344CB8AC3E}">
        <p14:creationId xmlns:p14="http://schemas.microsoft.com/office/powerpoint/2010/main" val="3453571120"/>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63" fill="hold"/>
                                        <p:tgtEl>
                                          <p:spTgt spid="11"/>
                                        </p:tgtEl>
                                      </p:cBhvr>
                                    </p:cmd>
                                  </p:childTnLst>
                                </p:cTn>
                              </p:par>
                            </p:childTnLst>
                          </p:cTn>
                        </p:par>
                      </p:childTnLst>
                    </p:cTn>
                  </p:par>
                </p:childTnLst>
              </p:cTn>
              <p:nextCondLst>
                <p:cond evt="onClick" delay="0">
                  <p:tgtEl>
                    <p:spTgt spid="11"/>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0" y="749173"/>
            <a:ext cx="10515600" cy="1325563"/>
          </a:xfrm>
        </p:spPr>
        <p:txBody>
          <a:bodyPr/>
          <a:lstStyle/>
          <a:p>
            <a:pPr algn="ctr"/>
            <a:r>
              <a:rPr lang="en-US" b="1" dirty="0">
                <a:latin typeface="Times New Roman" panose="02020603050405020304" pitchFamily="18" charset="0"/>
                <a:cs typeface="Times New Roman" panose="02020603050405020304" pitchFamily="18" charset="0"/>
              </a:rPr>
              <a:t>Services We Provide </a:t>
            </a:r>
          </a:p>
        </p:txBody>
      </p:sp>
      <p:graphicFrame>
        <p:nvGraphicFramePr>
          <p:cNvPr id="5" name="Content Placeholder 4">
            <a:extLst>
              <a:ext uri="{FF2B5EF4-FFF2-40B4-BE49-F238E27FC236}">
                <a16:creationId xmlns:a16="http://schemas.microsoft.com/office/drawing/2014/main" id="{FEE1DFD7-B677-44C9-84A4-0EADB451C1B4}"/>
              </a:ext>
            </a:extLst>
          </p:cNvPr>
          <p:cNvGraphicFramePr>
            <a:graphicFrameLocks noGrp="1"/>
          </p:cNvGraphicFramePr>
          <p:nvPr>
            <p:ph sz="half" idx="4294967295"/>
            <p:extLst>
              <p:ext uri="{D42A27DB-BD31-4B8C-83A1-F6EECF244321}">
                <p14:modId xmlns:p14="http://schemas.microsoft.com/office/powerpoint/2010/main" val="3234571787"/>
              </p:ext>
            </p:extLst>
          </p:nvPr>
        </p:nvGraphicFramePr>
        <p:xfrm>
          <a:off x="0" y="2552700"/>
          <a:ext cx="5181600" cy="3260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ontent Placeholder 3"/>
          <p:cNvSpPr>
            <a:spLocks noGrp="1"/>
          </p:cNvSpPr>
          <p:nvPr>
            <p:ph sz="half" idx="4294967295"/>
          </p:nvPr>
        </p:nvSpPr>
        <p:spPr>
          <a:xfrm>
            <a:off x="5540375" y="2174875"/>
            <a:ext cx="6651625" cy="3392488"/>
          </a:xfrm>
        </p:spPr>
        <p:txBody>
          <a:bodyPr/>
          <a:lstStyle/>
          <a:p>
            <a:pPr marL="0" indent="0" algn="ctr">
              <a:buNone/>
            </a:pPr>
            <a:r>
              <a:rPr lang="en-US" dirty="0">
                <a:hlinkClick r:id="rId10"/>
              </a:rPr>
              <a:t>Student Finance website </a:t>
            </a:r>
            <a:endParaRPr lang="en-US" dirty="0"/>
          </a:p>
          <a:p>
            <a:pPr marL="0" indent="0" algn="ctr">
              <a:buNone/>
            </a:pPr>
            <a:endParaRPr lang="en-US" dirty="0"/>
          </a:p>
          <a:p>
            <a:pPr marL="0" indent="0" algn="ctr">
              <a:buNone/>
            </a:pPr>
            <a:endParaRPr lang="en-US" dirty="0"/>
          </a:p>
        </p:txBody>
      </p:sp>
      <p:pic>
        <p:nvPicPr>
          <p:cNvPr id="7" name="Recorded Sound">
            <a:hlinkClick r:id="" action="ppaction://media"/>
            <a:extLst>
              <a:ext uri="{FF2B5EF4-FFF2-40B4-BE49-F238E27FC236}">
                <a16:creationId xmlns:a16="http://schemas.microsoft.com/office/drawing/2014/main" id="{94E29447-6C93-4159-9B8A-4D00D9BB418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06200" y="5827713"/>
            <a:ext cx="406400" cy="406400"/>
          </a:xfrm>
          <a:prstGeom prst="rect">
            <a:avLst/>
          </a:prstGeom>
        </p:spPr>
      </p:pic>
      <p:pic>
        <p:nvPicPr>
          <p:cNvPr id="6" name="Picture 5">
            <a:extLst>
              <a:ext uri="{FF2B5EF4-FFF2-40B4-BE49-F238E27FC236}">
                <a16:creationId xmlns:a16="http://schemas.microsoft.com/office/drawing/2014/main" id="{5620F965-F999-E1D8-119C-9E7E0286949B}"/>
              </a:ext>
            </a:extLst>
          </p:cNvPr>
          <p:cNvPicPr>
            <a:picLocks noChangeAspect="1"/>
          </p:cNvPicPr>
          <p:nvPr/>
        </p:nvPicPr>
        <p:blipFill>
          <a:blip r:embed="rId12"/>
          <a:stretch>
            <a:fillRect/>
          </a:stretch>
        </p:blipFill>
        <p:spPr>
          <a:xfrm>
            <a:off x="6167699" y="2675204"/>
            <a:ext cx="5744901" cy="2629554"/>
          </a:xfrm>
          <a:prstGeom prst="rect">
            <a:avLst/>
          </a:prstGeom>
        </p:spPr>
      </p:pic>
    </p:spTree>
    <p:extLst>
      <p:ext uri="{BB962C8B-B14F-4D97-AF65-F5344CB8AC3E}">
        <p14:creationId xmlns:p14="http://schemas.microsoft.com/office/powerpoint/2010/main" val="2137867816"/>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41" fill="hold"/>
                                        <p:tgtEl>
                                          <p:spTgt spid="7"/>
                                        </p:tgtEl>
                                      </p:cBhvr>
                                    </p:cmd>
                                  </p:childTnLst>
                                </p:cTn>
                              </p:par>
                            </p:childTnLst>
                          </p:cTn>
                        </p:par>
                      </p:childTnLst>
                    </p:cTn>
                  </p:par>
                </p:childTnLst>
              </p:cTn>
              <p:nextCondLst>
                <p:cond evt="onClick" delay="0">
                  <p:tgtEl>
                    <p:spTgt spid="7"/>
                  </p:tgtEl>
                </p:cond>
              </p:nextCondLst>
            </p:seq>
            <p:audio>
              <p:cMediaNode vol="80000" mute="1"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9184" y="899565"/>
            <a:ext cx="10515600" cy="1325563"/>
          </a:xfrm>
        </p:spPr>
        <p:txBody>
          <a:bodyPr/>
          <a:lstStyle/>
          <a:p>
            <a:pPr algn="ctr"/>
            <a:r>
              <a:rPr lang="en-US" b="1" dirty="0">
                <a:latin typeface="Times New Roman" panose="02020603050405020304" pitchFamily="18" charset="0"/>
                <a:cs typeface="Times New Roman" panose="02020603050405020304" pitchFamily="18" charset="0"/>
              </a:rPr>
              <a:t>Payment Information</a:t>
            </a:r>
          </a:p>
        </p:txBody>
      </p:sp>
      <p:graphicFrame>
        <p:nvGraphicFramePr>
          <p:cNvPr id="7" name="Content Placeholder 2">
            <a:extLst>
              <a:ext uri="{FF2B5EF4-FFF2-40B4-BE49-F238E27FC236}">
                <a16:creationId xmlns:a16="http://schemas.microsoft.com/office/drawing/2014/main" id="{2448391F-C1CF-BFFC-D467-D295F40731B6}"/>
              </a:ext>
            </a:extLst>
          </p:cNvPr>
          <p:cNvGraphicFramePr>
            <a:graphicFrameLocks noGrp="1"/>
          </p:cNvGraphicFramePr>
          <p:nvPr>
            <p:ph idx="4294967295"/>
            <p:extLst>
              <p:ext uri="{D42A27DB-BD31-4B8C-83A1-F6EECF244321}">
                <p14:modId xmlns:p14="http://schemas.microsoft.com/office/powerpoint/2010/main" val="302157668"/>
              </p:ext>
            </p:extLst>
          </p:nvPr>
        </p:nvGraphicFramePr>
        <p:xfrm>
          <a:off x="128016" y="2492566"/>
          <a:ext cx="10515600" cy="36957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Recorded Sound">
            <a:hlinkClick r:id="" action="ppaction://media"/>
            <a:extLst>
              <a:ext uri="{FF2B5EF4-FFF2-40B4-BE49-F238E27FC236}">
                <a16:creationId xmlns:a16="http://schemas.microsoft.com/office/drawing/2014/main" id="{65ABC07C-81F1-4AA2-8138-D46D7D1CE2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8787" y="5672167"/>
            <a:ext cx="406400" cy="406400"/>
          </a:xfrm>
          <a:prstGeom prst="rect">
            <a:avLst/>
          </a:prstGeom>
        </p:spPr>
      </p:pic>
      <p:sp>
        <p:nvSpPr>
          <p:cNvPr id="5" name="TextBox 4">
            <a:extLst>
              <a:ext uri="{FF2B5EF4-FFF2-40B4-BE49-F238E27FC236}">
                <a16:creationId xmlns:a16="http://schemas.microsoft.com/office/drawing/2014/main" id="{5B55BA95-0338-9B72-D5E3-8D7CF1050F38}"/>
              </a:ext>
            </a:extLst>
          </p:cNvPr>
          <p:cNvSpPr txBox="1"/>
          <p:nvPr/>
        </p:nvSpPr>
        <p:spPr>
          <a:xfrm>
            <a:off x="1956121" y="4744203"/>
            <a:ext cx="6632294" cy="1200329"/>
          </a:xfrm>
          <a:prstGeom prst="rect">
            <a:avLst/>
          </a:prstGeom>
          <a:noFill/>
        </p:spPr>
        <p:txBody>
          <a:bodyPr wrap="square" rtlCol="0">
            <a:spAutoFit/>
          </a:bodyPr>
          <a:lstStyle/>
          <a:p>
            <a:r>
              <a:rPr lang="en-US" sz="3600" i="1" dirty="0">
                <a:effectLst>
                  <a:outerShdw blurRad="38100" dist="38100" dir="2700000" algn="tl">
                    <a:srgbClr val="000000">
                      <a:alpha val="43137"/>
                    </a:srgbClr>
                  </a:outerShdw>
                </a:effectLst>
              </a:rPr>
              <a:t>Schedule your appointment online for in person payments!  </a:t>
            </a:r>
          </a:p>
        </p:txBody>
      </p:sp>
      <p:pic>
        <p:nvPicPr>
          <p:cNvPr id="9" name="Picture 8">
            <a:extLst>
              <a:ext uri="{FF2B5EF4-FFF2-40B4-BE49-F238E27FC236}">
                <a16:creationId xmlns:a16="http://schemas.microsoft.com/office/drawing/2014/main" id="{E3CD456F-CA20-7BBE-2886-39CA59F45089}"/>
              </a:ext>
            </a:extLst>
          </p:cNvPr>
          <p:cNvPicPr>
            <a:picLocks noChangeAspect="1"/>
          </p:cNvPicPr>
          <p:nvPr/>
        </p:nvPicPr>
        <p:blipFill>
          <a:blip r:embed="rId11"/>
          <a:stretch>
            <a:fillRect/>
          </a:stretch>
        </p:blipFill>
        <p:spPr>
          <a:xfrm>
            <a:off x="8588415" y="4555455"/>
            <a:ext cx="1508760" cy="1577823"/>
          </a:xfrm>
          <a:prstGeom prst="rect">
            <a:avLst/>
          </a:prstGeom>
        </p:spPr>
      </p:pic>
    </p:spTree>
    <p:extLst>
      <p:ext uri="{BB962C8B-B14F-4D97-AF65-F5344CB8AC3E}">
        <p14:creationId xmlns:p14="http://schemas.microsoft.com/office/powerpoint/2010/main" val="4097381885"/>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60" fill="hold"/>
                                        <p:tgtEl>
                                          <p:spTgt spid="6"/>
                                        </p:tgtEl>
                                      </p:cBhvr>
                                    </p:cmd>
                                  </p:childTnLst>
                                </p:cTn>
                              </p:par>
                            </p:childTnLst>
                          </p:cTn>
                        </p:par>
                      </p:childTnLst>
                    </p:cTn>
                  </p:par>
                </p:childTnLst>
              </p:cTn>
              <p:nextCondLst>
                <p:cond evt="onClick" delay="0">
                  <p:tgtEl>
                    <p:spTgt spid="6"/>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6EC4-39FD-49C7-B1A3-7945DE51C464}"/>
              </a:ext>
            </a:extLst>
          </p:cNvPr>
          <p:cNvSpPr>
            <a:spLocks noGrp="1"/>
          </p:cNvSpPr>
          <p:nvPr>
            <p:ph type="title" idx="4294967295"/>
          </p:nvPr>
        </p:nvSpPr>
        <p:spPr>
          <a:xfrm>
            <a:off x="384048" y="937617"/>
            <a:ext cx="10515600" cy="1325563"/>
          </a:xfrm>
        </p:spPr>
        <p:txBody>
          <a:bodyPr/>
          <a:lstStyle/>
          <a:p>
            <a:pPr algn="ctr"/>
            <a:r>
              <a:rPr lang="en-US" b="1" dirty="0">
                <a:latin typeface="Times New Roman" panose="02020603050405020304" pitchFamily="18" charset="0"/>
                <a:cs typeface="Times New Roman" panose="02020603050405020304" pitchFamily="18" charset="0"/>
              </a:rPr>
              <a:t>Check &amp; Money Order Options</a:t>
            </a:r>
          </a:p>
        </p:txBody>
      </p:sp>
      <p:graphicFrame>
        <p:nvGraphicFramePr>
          <p:cNvPr id="6" name="Content Placeholder 5">
            <a:extLst>
              <a:ext uri="{FF2B5EF4-FFF2-40B4-BE49-F238E27FC236}">
                <a16:creationId xmlns:a16="http://schemas.microsoft.com/office/drawing/2014/main" id="{AC1BFF10-A8CB-4067-ACC3-07D58B71B2D3}"/>
              </a:ext>
            </a:extLst>
          </p:cNvPr>
          <p:cNvGraphicFramePr>
            <a:graphicFrameLocks noGrp="1"/>
          </p:cNvGraphicFramePr>
          <p:nvPr>
            <p:ph idx="4294967295"/>
            <p:extLst>
              <p:ext uri="{D42A27DB-BD31-4B8C-83A1-F6EECF244321}">
                <p14:modId xmlns:p14="http://schemas.microsoft.com/office/powerpoint/2010/main" val="428951"/>
              </p:ext>
            </p:extLst>
          </p:nvPr>
        </p:nvGraphicFramePr>
        <p:xfrm>
          <a:off x="0" y="2435225"/>
          <a:ext cx="5835650" cy="36687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Diagram 4">
            <a:extLst>
              <a:ext uri="{FF2B5EF4-FFF2-40B4-BE49-F238E27FC236}">
                <a16:creationId xmlns:a16="http://schemas.microsoft.com/office/drawing/2014/main" id="{96330A1E-2841-4FE6-BF0C-263FE5EFB5BB}"/>
              </a:ext>
            </a:extLst>
          </p:cNvPr>
          <p:cNvGraphicFramePr/>
          <p:nvPr/>
        </p:nvGraphicFramePr>
        <p:xfrm>
          <a:off x="6624084" y="2589054"/>
          <a:ext cx="5137386" cy="313932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 name="Recorded Sound">
            <a:hlinkClick r:id="" action="ppaction://media"/>
            <a:extLst>
              <a:ext uri="{FF2B5EF4-FFF2-40B4-BE49-F238E27FC236}">
                <a16:creationId xmlns:a16="http://schemas.microsoft.com/office/drawing/2014/main" id="{C7C033A8-4720-48E7-B7F3-A53385F468C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07815" y="5900420"/>
            <a:ext cx="406400" cy="406400"/>
          </a:xfrm>
          <a:prstGeom prst="rect">
            <a:avLst/>
          </a:prstGeom>
        </p:spPr>
      </p:pic>
    </p:spTree>
    <p:extLst>
      <p:ext uri="{BB962C8B-B14F-4D97-AF65-F5344CB8AC3E}">
        <p14:creationId xmlns:p14="http://schemas.microsoft.com/office/powerpoint/2010/main" val="3164961506"/>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74" fill="hold"/>
                                        <p:tgtEl>
                                          <p:spTgt spid="4"/>
                                        </p:tgtEl>
                                      </p:cBhvr>
                                    </p:cmd>
                                  </p:childTnLst>
                                </p:cTn>
                              </p:par>
                            </p:childTnLst>
                          </p:cTn>
                        </p:par>
                      </p:childTnLst>
                    </p:cTn>
                  </p:par>
                </p:childTnLst>
              </p:cTn>
              <p:nextCondLst>
                <p:cond evt="onClick" delay="0">
                  <p:tgtEl>
                    <p:spTgt spid="4"/>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29DE-522B-47E4-8172-04E3052CCDE3}"/>
              </a:ext>
            </a:extLst>
          </p:cNvPr>
          <p:cNvSpPr>
            <a:spLocks noGrp="1"/>
          </p:cNvSpPr>
          <p:nvPr>
            <p:ph type="title" idx="4294967295"/>
          </p:nvPr>
        </p:nvSpPr>
        <p:spPr>
          <a:xfrm>
            <a:off x="1676400" y="896938"/>
            <a:ext cx="10515600" cy="1325562"/>
          </a:xfrm>
        </p:spPr>
        <p:txBody>
          <a:bodyPr/>
          <a:lstStyle/>
          <a:p>
            <a:pPr algn="ctr"/>
            <a:r>
              <a:rPr lang="en-US" b="1" dirty="0">
                <a:latin typeface="Times New Roman" panose="02020603050405020304" pitchFamily="18" charset="0"/>
                <a:cs typeface="Times New Roman" panose="02020603050405020304" pitchFamily="18" charset="0"/>
              </a:rPr>
              <a:t>International Payments</a:t>
            </a:r>
          </a:p>
        </p:txBody>
      </p:sp>
      <p:graphicFrame>
        <p:nvGraphicFramePr>
          <p:cNvPr id="4" name="Content Placeholder 3">
            <a:extLst>
              <a:ext uri="{FF2B5EF4-FFF2-40B4-BE49-F238E27FC236}">
                <a16:creationId xmlns:a16="http://schemas.microsoft.com/office/drawing/2014/main" id="{B77A94FA-E1D0-40EE-A95B-89B4739D0824}"/>
              </a:ext>
            </a:extLst>
          </p:cNvPr>
          <p:cNvGraphicFramePr>
            <a:graphicFrameLocks noGrp="1"/>
          </p:cNvGraphicFramePr>
          <p:nvPr>
            <p:ph idx="4294967295"/>
            <p:extLst>
              <p:ext uri="{D42A27DB-BD31-4B8C-83A1-F6EECF244321}">
                <p14:modId xmlns:p14="http://schemas.microsoft.com/office/powerpoint/2010/main" val="1295209397"/>
              </p:ext>
            </p:extLst>
          </p:nvPr>
        </p:nvGraphicFramePr>
        <p:xfrm>
          <a:off x="0" y="2068513"/>
          <a:ext cx="10515600" cy="39830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Recorded Sound">
            <a:hlinkClick r:id="" action="ppaction://media"/>
            <a:extLst>
              <a:ext uri="{FF2B5EF4-FFF2-40B4-BE49-F238E27FC236}">
                <a16:creationId xmlns:a16="http://schemas.microsoft.com/office/drawing/2014/main" id="{F19871B2-C3A1-4BA2-8DF2-1EA0215E9FA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6241" y="5554542"/>
            <a:ext cx="406400" cy="406400"/>
          </a:xfrm>
          <a:prstGeom prst="rect">
            <a:avLst/>
          </a:prstGeom>
        </p:spPr>
      </p:pic>
    </p:spTree>
    <p:extLst>
      <p:ext uri="{BB962C8B-B14F-4D97-AF65-F5344CB8AC3E}">
        <p14:creationId xmlns:p14="http://schemas.microsoft.com/office/powerpoint/2010/main" val="1813690599"/>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38" fill="hold"/>
                                        <p:tgtEl>
                                          <p:spTgt spid="11"/>
                                        </p:tgtEl>
                                      </p:cBhvr>
                                    </p:cmd>
                                  </p:childTnLst>
                                </p:cTn>
                              </p:par>
                            </p:childTnLst>
                          </p:cTn>
                        </p:par>
                      </p:childTnLst>
                    </p:cTn>
                  </p:par>
                </p:childTnLst>
              </p:cTn>
              <p:nextCondLst>
                <p:cond evt="onClick" delay="0">
                  <p:tgtEl>
                    <p:spTgt spid="11"/>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21ccb37-da6d-4879-b131-6dc48917352a">
      <Terms xmlns="http://schemas.microsoft.com/office/infopath/2007/PartnerControls"/>
    </lcf76f155ced4ddcb4097134ff3c332f>
    <TaxCatchAll xmlns="7afbaa2a-fb22-48fd-85da-f2a49b69034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251565F6D546448AD659F90538D25D" ma:contentTypeVersion="12" ma:contentTypeDescription="Create a new document." ma:contentTypeScope="" ma:versionID="23fdc25d6f3ec2a13eebed1c494fb495">
  <xsd:schema xmlns:xsd="http://www.w3.org/2001/XMLSchema" xmlns:xs="http://www.w3.org/2001/XMLSchema" xmlns:p="http://schemas.microsoft.com/office/2006/metadata/properties" xmlns:ns2="e21ccb37-da6d-4879-b131-6dc48917352a" xmlns:ns3="7afbaa2a-fb22-48fd-85da-f2a49b690341" targetNamespace="http://schemas.microsoft.com/office/2006/metadata/properties" ma:root="true" ma:fieldsID="5045c37b2dc2f456db19bd367e36c10b" ns2:_="" ns3:_="">
    <xsd:import namespace="e21ccb37-da6d-4879-b131-6dc48917352a"/>
    <xsd:import namespace="7afbaa2a-fb22-48fd-85da-f2a49b69034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1ccb37-da6d-4879-b131-6dc4891735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fe284ab-3129-4a4f-a33b-1446679d637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fbaa2a-fb22-48fd-85da-f2a49b69034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677b649-da01-4d3a-938d-4793298ead6f}" ma:internalName="TaxCatchAll" ma:showField="CatchAllData" ma:web="7afbaa2a-fb22-48fd-85da-f2a49b6903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7E8E7D-1019-4832-9C0C-C1F3E94B5C0B}">
  <ds:schemaRefs>
    <ds:schemaRef ds:uri="http://schemas.microsoft.com/office/2006/metadata/properties"/>
    <ds:schemaRef ds:uri="http://schemas.microsoft.com/office/infopath/2007/PartnerControls"/>
    <ds:schemaRef ds:uri="e21ccb37-da6d-4879-b131-6dc48917352a"/>
    <ds:schemaRef ds:uri="7afbaa2a-fb22-48fd-85da-f2a49b690341"/>
  </ds:schemaRefs>
</ds:datastoreItem>
</file>

<file path=customXml/itemProps2.xml><?xml version="1.0" encoding="utf-8"?>
<ds:datastoreItem xmlns:ds="http://schemas.openxmlformats.org/officeDocument/2006/customXml" ds:itemID="{B323946D-B967-4776-9FCE-08A79489EA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1ccb37-da6d-4879-b131-6dc48917352a"/>
    <ds:schemaRef ds:uri="7afbaa2a-fb22-48fd-85da-f2a49b6903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B23BD1-E822-45E4-A3AF-07EFC62854FC}">
  <ds:schemaRefs>
    <ds:schemaRef ds:uri="http://schemas.microsoft.com/sharepoint/v3/contenttype/forms"/>
  </ds:schemaRefs>
</ds:datastoreItem>
</file>

<file path=docMetadata/LabelInfo.xml><?xml version="1.0" encoding="utf-8"?>
<clbl:labelList xmlns:clbl="http://schemas.microsoft.com/office/2020/mipLabelMetadata">
  <clbl:label id="{37f4b8a2-ad4f-41b5-9a91-284d2cc38f56}" enabled="1" method="Standard" siteId="{70de1992-07c6-480f-a318-a1afcba03983}" contentBits="0" removed="0"/>
</clbl:labelList>
</file>

<file path=docProps/app.xml><?xml version="1.0" encoding="utf-8"?>
<Properties xmlns="http://schemas.openxmlformats.org/officeDocument/2006/extended-properties" xmlns:vt="http://schemas.openxmlformats.org/officeDocument/2006/docPropsVTypes">
  <TotalTime>210</TotalTime>
  <Words>2038</Words>
  <Application>Microsoft Office PowerPoint</Application>
  <PresentationFormat>Widescreen</PresentationFormat>
  <Paragraphs>142</Paragraphs>
  <Slides>22</Slides>
  <Notes>20</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Aptos</vt:lpstr>
      <vt:lpstr>Arial</vt:lpstr>
      <vt:lpstr>Calibri</vt:lpstr>
      <vt:lpstr>Calibri Light</vt:lpstr>
      <vt:lpstr>Helvetica</vt:lpstr>
      <vt:lpstr>Times New Roman</vt:lpstr>
      <vt:lpstr>Wingdings</vt:lpstr>
      <vt:lpstr>Office Theme</vt:lpstr>
      <vt:lpstr>Authorization To Release Education Records</vt:lpstr>
      <vt:lpstr>PowerPoint Presentation</vt:lpstr>
      <vt:lpstr>PowerPoint Presentation</vt:lpstr>
      <vt:lpstr>Contact Information</vt:lpstr>
      <vt:lpstr>Location &amp; Hours 1051 Haskell St. Fort Worth, Texas 76107 </vt:lpstr>
      <vt:lpstr>Services We Provide </vt:lpstr>
      <vt:lpstr>Payment Information</vt:lpstr>
      <vt:lpstr>Check &amp; Money Order Options</vt:lpstr>
      <vt:lpstr>International Payments</vt:lpstr>
      <vt:lpstr>Student Financial Obligation Agreement</vt:lpstr>
      <vt:lpstr>Student Financial Obligation Agreement</vt:lpstr>
      <vt:lpstr>Student Financial Agreement</vt:lpstr>
      <vt:lpstr>Student Financial Agreement</vt:lpstr>
      <vt:lpstr>Installment Plans</vt:lpstr>
      <vt:lpstr>Installment Plans</vt:lpstr>
      <vt:lpstr>Installment Plans</vt:lpstr>
      <vt:lpstr>Third Party Payments</vt:lpstr>
      <vt:lpstr>Refunds</vt:lpstr>
      <vt:lpstr>1098-T</vt:lpstr>
      <vt:lpstr>Make Sure Your Contact Information Is Up To Date</vt:lpstr>
      <vt:lpstr>Contact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Vandeusen, Rachel</dc:creator>
  <cp:lastModifiedBy>Bass, Jeffrey</cp:lastModifiedBy>
  <cp:revision>15</cp:revision>
  <dcterms:created xsi:type="dcterms:W3CDTF">2025-01-28T15:37:00Z</dcterms:created>
  <dcterms:modified xsi:type="dcterms:W3CDTF">2025-09-04T15:30:05Z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0x0101002C251565F6D546448AD659F90538D25D</vt:lpwstr>
  </property>
</Properties>
</file>